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5" d="100"/>
          <a:sy n="65" d="100"/>
        </p:scale>
        <p:origin x="830" y="-1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6139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txBody>
          <a:bodyPr/>
          <a:lstStyle/>
          <a:p>
            <a:endParaRPr lang="en-US"/>
          </a:p>
        </p:txBody>
      </p:sp>
      <p:sp>
        <p:nvSpPr>
          <p:cNvPr id="3" name="Shape 1"/>
          <p:cNvSpPr/>
          <p:nvPr/>
        </p:nvSpPr>
        <p:spPr>
          <a:xfrm>
            <a:off x="0" y="0"/>
            <a:ext cx="14630400" cy="8229600"/>
          </a:xfrm>
          <a:prstGeom prst="rect">
            <a:avLst/>
          </a:prstGeom>
          <a:solidFill>
            <a:srgbClr val="1C1D1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txBody>
          <a:bodyPr/>
          <a:lstStyle/>
          <a:p>
            <a:endParaRPr lang="en-US"/>
          </a:p>
        </p:txBody>
      </p:sp>
      <p:sp>
        <p:nvSpPr>
          <p:cNvPr id="3" name="Shape 1"/>
          <p:cNvSpPr/>
          <p:nvPr/>
        </p:nvSpPr>
        <p:spPr>
          <a:xfrm>
            <a:off x="0" y="0"/>
            <a:ext cx="14630400" cy="8229600"/>
          </a:xfrm>
          <a:prstGeom prst="rect">
            <a:avLst/>
          </a:prstGeom>
          <a:solidFill>
            <a:srgbClr val="1C1D1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txBody>
          <a:bodyPr/>
          <a:lstStyle/>
          <a:p>
            <a:endParaRPr lang="en-US"/>
          </a:p>
        </p:txBody>
      </p:sp>
      <p:sp>
        <p:nvSpPr>
          <p:cNvPr id="3" name="Shape 1"/>
          <p:cNvSpPr/>
          <p:nvPr/>
        </p:nvSpPr>
        <p:spPr>
          <a:xfrm>
            <a:off x="0" y="0"/>
            <a:ext cx="14630400" cy="8229600"/>
          </a:xfrm>
          <a:prstGeom prst="rect">
            <a:avLst/>
          </a:prstGeom>
          <a:solidFill>
            <a:srgbClr val="1C1D1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txBody>
          <a:bodyPr/>
          <a:lstStyle/>
          <a:p>
            <a:endParaRPr lang="en-US"/>
          </a:p>
        </p:txBody>
      </p:sp>
      <p:sp>
        <p:nvSpPr>
          <p:cNvPr id="3" name="Shape 1"/>
          <p:cNvSpPr/>
          <p:nvPr/>
        </p:nvSpPr>
        <p:spPr>
          <a:xfrm>
            <a:off x="0" y="0"/>
            <a:ext cx="14630400" cy="8229600"/>
          </a:xfrm>
          <a:prstGeom prst="rect">
            <a:avLst/>
          </a:prstGeom>
          <a:solidFill>
            <a:srgbClr val="1C1D1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txBody>
          <a:bodyPr/>
          <a:lstStyle/>
          <a:p>
            <a:endParaRPr lang="en-US"/>
          </a:p>
        </p:txBody>
      </p:sp>
      <p:sp>
        <p:nvSpPr>
          <p:cNvPr id="3" name="Shape 1"/>
          <p:cNvSpPr/>
          <p:nvPr/>
        </p:nvSpPr>
        <p:spPr>
          <a:xfrm>
            <a:off x="0" y="0"/>
            <a:ext cx="14630400" cy="8229600"/>
          </a:xfrm>
          <a:prstGeom prst="rect">
            <a:avLst/>
          </a:prstGeom>
          <a:solidFill>
            <a:srgbClr val="1C1D1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txBody>
          <a:bodyPr/>
          <a:lstStyle/>
          <a:p>
            <a:endParaRPr lang="en-US"/>
          </a:p>
        </p:txBody>
      </p:sp>
      <p:sp>
        <p:nvSpPr>
          <p:cNvPr id="3" name="Shape 1"/>
          <p:cNvSpPr/>
          <p:nvPr/>
        </p:nvSpPr>
        <p:spPr>
          <a:xfrm>
            <a:off x="0" y="0"/>
            <a:ext cx="14630400" cy="8229600"/>
          </a:xfrm>
          <a:prstGeom prst="rect">
            <a:avLst/>
          </a:prstGeom>
          <a:solidFill>
            <a:srgbClr val="1C1D1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2328624"/>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E1E5CD"/>
                </a:solidFill>
                <a:latin typeface="Outfit Bold" pitchFamily="34" charset="0"/>
                <a:ea typeface="Outfit Bold" pitchFamily="34" charset="-122"/>
                <a:cs typeface="Outfit Bold" pitchFamily="34" charset="-120"/>
              </a:rPr>
              <a:t>Quản lý Phương tiện Giao thông với C++ Hiện Đại</a:t>
            </a:r>
            <a:endParaRPr lang="en-US" sz="4450" dirty="0"/>
          </a:p>
        </p:txBody>
      </p:sp>
      <p:sp>
        <p:nvSpPr>
          <p:cNvPr id="4" name="Text 1"/>
          <p:cNvSpPr/>
          <p:nvPr/>
        </p:nvSpPr>
        <p:spPr>
          <a:xfrm>
            <a:off x="793790" y="4086344"/>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Chào mừng quý vị sinh viên và giảng viên ngành Công nghệ Thông tin. Hôm nay, chúng ta sẽ khám phá một dự án thú vị: </a:t>
            </a:r>
            <a:r>
              <a:rPr lang="en-US" sz="1750" dirty="0">
                <a:solidFill>
                  <a:srgbClr val="9FA582"/>
                </a:solidFill>
                <a:latin typeface="Bitter" pitchFamily="34" charset="0"/>
                <a:ea typeface="Bitter" pitchFamily="34" charset="-122"/>
                <a:cs typeface="Bitter" pitchFamily="34" charset="-120"/>
              </a:rPr>
              <a:t>hệ thống quản lý phương tiện giao thông được phát triển bằng C++</a:t>
            </a:r>
            <a:r>
              <a:rPr lang="en-US" sz="1750" dirty="0">
                <a:solidFill>
                  <a:srgbClr val="C2C4B5"/>
                </a:solidFill>
                <a:latin typeface="Bitter" pitchFamily="34" charset="0"/>
                <a:ea typeface="Bitter" pitchFamily="34" charset="-122"/>
                <a:cs typeface="Bitter" pitchFamily="34" charset="-120"/>
              </a:rPr>
              <a:t>. Đây không chỉ là một bài tập thực hành mà còn là cơ hội để ứng dụng các khái niệm lập trình hướng đối tượng vào một vấn đề thực tế.</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15290" y="326231"/>
            <a:ext cx="4181118" cy="296585"/>
          </a:xfrm>
          <a:prstGeom prst="rect">
            <a:avLst/>
          </a:prstGeom>
          <a:noFill/>
          <a:ln/>
        </p:spPr>
        <p:txBody>
          <a:bodyPr wrap="none" lIns="0" tIns="0" rIns="0" bIns="0" rtlCol="0" anchor="t"/>
          <a:lstStyle/>
          <a:p>
            <a:pPr marL="0" indent="0" algn="l">
              <a:lnSpc>
                <a:spcPts val="2300"/>
              </a:lnSpc>
              <a:buNone/>
            </a:pPr>
            <a:r>
              <a:rPr lang="en-US" sz="1850" b="1" dirty="0">
                <a:solidFill>
                  <a:srgbClr val="E1E5CD"/>
                </a:solidFill>
                <a:latin typeface="Outfit Bold" pitchFamily="34" charset="0"/>
                <a:ea typeface="Outfit Bold" pitchFamily="34" charset="-122"/>
                <a:cs typeface="Outfit Bold" pitchFamily="34" charset="-120"/>
              </a:rPr>
              <a:t>Kết luận &amp; Hướng phát triển Tương lai</a:t>
            </a:r>
            <a:endParaRPr lang="en-US" sz="1850" dirty="0"/>
          </a:p>
        </p:txBody>
      </p:sp>
      <p:sp>
        <p:nvSpPr>
          <p:cNvPr id="3" name="Text 1"/>
          <p:cNvSpPr/>
          <p:nvPr/>
        </p:nvSpPr>
        <p:spPr>
          <a:xfrm>
            <a:off x="415290" y="860108"/>
            <a:ext cx="13799820" cy="189905"/>
          </a:xfrm>
          <a:prstGeom prst="rect">
            <a:avLst/>
          </a:prstGeom>
          <a:noFill/>
          <a:ln/>
        </p:spPr>
        <p:txBody>
          <a:bodyPr wrap="none" lIns="0" tIns="0" rIns="0" bIns="0" rtlCol="0" anchor="t"/>
          <a:lstStyle/>
          <a:p>
            <a:pPr marL="0" indent="0" algn="l">
              <a:lnSpc>
                <a:spcPts val="1450"/>
              </a:lnSpc>
              <a:buNone/>
            </a:pPr>
            <a:r>
              <a:rPr lang="en-US" sz="900" dirty="0">
                <a:solidFill>
                  <a:srgbClr val="C2C4B5"/>
                </a:solidFill>
                <a:latin typeface="Bitter" pitchFamily="34" charset="0"/>
                <a:ea typeface="Bitter" pitchFamily="34" charset="-122"/>
                <a:cs typeface="Bitter" pitchFamily="34" charset="-120"/>
              </a:rPr>
              <a:t>Dự án này đã hoàn thành mục tiêu xây dựng một hệ thống quản lý phương tiện hiệu quả. Tuy nhiên, tiềm năng phát triển vẫn còn rất lớn.</a:t>
            </a:r>
            <a:endParaRPr lang="en-US" sz="900" dirty="0"/>
          </a:p>
        </p:txBody>
      </p:sp>
      <p:sp>
        <p:nvSpPr>
          <p:cNvPr id="4" name="Text 2"/>
          <p:cNvSpPr/>
          <p:nvPr/>
        </p:nvSpPr>
        <p:spPr>
          <a:xfrm>
            <a:off x="415290" y="1302068"/>
            <a:ext cx="2581156" cy="222409"/>
          </a:xfrm>
          <a:prstGeom prst="rect">
            <a:avLst/>
          </a:prstGeom>
          <a:noFill/>
          <a:ln/>
        </p:spPr>
        <p:txBody>
          <a:bodyPr wrap="none" lIns="0" tIns="0" rIns="0" bIns="0" rtlCol="0" anchor="t"/>
          <a:lstStyle/>
          <a:p>
            <a:pPr marL="0" indent="0" algn="l">
              <a:lnSpc>
                <a:spcPts val="1750"/>
              </a:lnSpc>
              <a:buNone/>
            </a:pPr>
            <a:r>
              <a:rPr lang="en-US" sz="1400" b="1" dirty="0">
                <a:solidFill>
                  <a:srgbClr val="E1E5CD"/>
                </a:solidFill>
                <a:latin typeface="Outfit Bold" pitchFamily="34" charset="0"/>
                <a:ea typeface="Outfit Bold" pitchFamily="34" charset="-122"/>
                <a:cs typeface="Outfit Bold" pitchFamily="34" charset="-120"/>
              </a:rPr>
              <a:t>Những Thành tựu Đã Đạt được</a:t>
            </a:r>
            <a:endParaRPr lang="en-US" sz="1400" dirty="0"/>
          </a:p>
        </p:txBody>
      </p:sp>
      <p:sp>
        <p:nvSpPr>
          <p:cNvPr id="5" name="Text 3"/>
          <p:cNvSpPr/>
          <p:nvPr/>
        </p:nvSpPr>
        <p:spPr>
          <a:xfrm>
            <a:off x="415290" y="1643063"/>
            <a:ext cx="6755249" cy="189905"/>
          </a:xfrm>
          <a:prstGeom prst="rect">
            <a:avLst/>
          </a:prstGeom>
          <a:noFill/>
          <a:ln/>
        </p:spPr>
        <p:txBody>
          <a:bodyPr wrap="none" lIns="0" tIns="0" rIns="0" bIns="0" rtlCol="0" anchor="t"/>
          <a:lstStyle/>
          <a:p>
            <a:pPr marL="342900" indent="-342900" algn="l">
              <a:lnSpc>
                <a:spcPts val="1450"/>
              </a:lnSpc>
              <a:buSzPct val="100000"/>
              <a:buChar char="•"/>
            </a:pPr>
            <a:r>
              <a:rPr lang="en-US" sz="900" dirty="0">
                <a:solidFill>
                  <a:srgbClr val="9FA582"/>
                </a:solidFill>
                <a:latin typeface="Bitter" pitchFamily="34" charset="0"/>
                <a:ea typeface="Bitter" pitchFamily="34" charset="-122"/>
                <a:cs typeface="Bitter" pitchFamily="34" charset="-120"/>
              </a:rPr>
              <a:t>Quản lý OOP đầy đủ:</a:t>
            </a:r>
            <a:r>
              <a:rPr lang="en-US" sz="900" dirty="0">
                <a:solidFill>
                  <a:srgbClr val="C2C4B5"/>
                </a:solidFill>
                <a:latin typeface="Bitter" pitchFamily="34" charset="0"/>
                <a:ea typeface="Bitter" pitchFamily="34" charset="-122"/>
                <a:cs typeface="Bitter" pitchFamily="34" charset="-120"/>
              </a:rPr>
              <a:t> Tận dụng tối đa kế thừa và đa hình.</a:t>
            </a:r>
            <a:endParaRPr lang="en-US" sz="900" dirty="0"/>
          </a:p>
        </p:txBody>
      </p:sp>
      <p:sp>
        <p:nvSpPr>
          <p:cNvPr id="6" name="Text 4"/>
          <p:cNvSpPr/>
          <p:nvPr/>
        </p:nvSpPr>
        <p:spPr>
          <a:xfrm>
            <a:off x="415290" y="1874401"/>
            <a:ext cx="6755249" cy="189905"/>
          </a:xfrm>
          <a:prstGeom prst="rect">
            <a:avLst/>
          </a:prstGeom>
          <a:noFill/>
          <a:ln/>
        </p:spPr>
        <p:txBody>
          <a:bodyPr wrap="none" lIns="0" tIns="0" rIns="0" bIns="0" rtlCol="0" anchor="t"/>
          <a:lstStyle/>
          <a:p>
            <a:pPr marL="342900" indent="-342900" algn="l">
              <a:lnSpc>
                <a:spcPts val="1450"/>
              </a:lnSpc>
              <a:buSzPct val="100000"/>
              <a:buChar char="•"/>
            </a:pPr>
            <a:r>
              <a:rPr lang="en-US" sz="900" dirty="0">
                <a:solidFill>
                  <a:srgbClr val="9FA582"/>
                </a:solidFill>
                <a:latin typeface="Bitter" pitchFamily="34" charset="0"/>
                <a:ea typeface="Bitter" pitchFamily="34" charset="-122"/>
                <a:cs typeface="Bitter" pitchFamily="34" charset="-120"/>
              </a:rPr>
              <a:t>Lưu/đọc file chuyên nghiệp:</a:t>
            </a:r>
            <a:r>
              <a:rPr lang="en-US" sz="900" dirty="0">
                <a:solidFill>
                  <a:srgbClr val="C2C4B5"/>
                </a:solidFill>
                <a:latin typeface="Bitter" pitchFamily="34" charset="0"/>
                <a:ea typeface="Bitter" pitchFamily="34" charset="-122"/>
                <a:cs typeface="Bitter" pitchFamily="34" charset="-120"/>
              </a:rPr>
              <a:t> Đảm bảo dữ liệu bền vững.</a:t>
            </a:r>
            <a:endParaRPr lang="en-US" sz="900" dirty="0"/>
          </a:p>
        </p:txBody>
      </p:sp>
      <p:sp>
        <p:nvSpPr>
          <p:cNvPr id="7" name="Text 5"/>
          <p:cNvSpPr/>
          <p:nvPr/>
        </p:nvSpPr>
        <p:spPr>
          <a:xfrm>
            <a:off x="415290" y="2105739"/>
            <a:ext cx="6755249" cy="189905"/>
          </a:xfrm>
          <a:prstGeom prst="rect">
            <a:avLst/>
          </a:prstGeom>
          <a:noFill/>
          <a:ln/>
        </p:spPr>
        <p:txBody>
          <a:bodyPr wrap="none" lIns="0" tIns="0" rIns="0" bIns="0" rtlCol="0" anchor="t"/>
          <a:lstStyle/>
          <a:p>
            <a:pPr marL="342900" indent="-342900" algn="l">
              <a:lnSpc>
                <a:spcPts val="1450"/>
              </a:lnSpc>
              <a:buSzPct val="100000"/>
              <a:buChar char="•"/>
            </a:pPr>
            <a:r>
              <a:rPr lang="en-US" sz="900" dirty="0">
                <a:solidFill>
                  <a:srgbClr val="9FA582"/>
                </a:solidFill>
                <a:latin typeface="Bitter" pitchFamily="34" charset="0"/>
                <a:ea typeface="Bitter" pitchFamily="34" charset="-122"/>
                <a:cs typeface="Bitter" pitchFamily="34" charset="-120"/>
              </a:rPr>
              <a:t>Giao diện console thân thiện:</a:t>
            </a:r>
            <a:r>
              <a:rPr lang="en-US" sz="900" dirty="0">
                <a:solidFill>
                  <a:srgbClr val="C2C4B5"/>
                </a:solidFill>
                <a:latin typeface="Bitter" pitchFamily="34" charset="0"/>
                <a:ea typeface="Bitter" pitchFamily="34" charset="-122"/>
                <a:cs typeface="Bitter" pitchFamily="34" charset="-120"/>
              </a:rPr>
              <a:t> Tối ưu hóa trải nghiệm người dùng.</a:t>
            </a:r>
            <a:endParaRPr lang="en-US" sz="900" dirty="0"/>
          </a:p>
        </p:txBody>
      </p:sp>
      <p:pic>
        <p:nvPicPr>
          <p:cNvPr id="8" name="Image 0" descr="preencoded.png"/>
          <p:cNvPicPr>
            <a:picLocks noChangeAspect="1"/>
          </p:cNvPicPr>
          <p:nvPr/>
        </p:nvPicPr>
        <p:blipFill>
          <a:blip r:embed="rId3"/>
          <a:stretch>
            <a:fillRect/>
          </a:stretch>
        </p:blipFill>
        <p:spPr>
          <a:xfrm>
            <a:off x="0" y="2534603"/>
            <a:ext cx="6755249" cy="5706702"/>
          </a:xfrm>
          <a:prstGeom prst="rect">
            <a:avLst/>
          </a:prstGeom>
        </p:spPr>
      </p:pic>
      <p:sp>
        <p:nvSpPr>
          <p:cNvPr id="9" name="Text 6"/>
          <p:cNvSpPr/>
          <p:nvPr/>
        </p:nvSpPr>
        <p:spPr>
          <a:xfrm>
            <a:off x="7467481" y="1302068"/>
            <a:ext cx="2341721" cy="222409"/>
          </a:xfrm>
          <a:prstGeom prst="rect">
            <a:avLst/>
          </a:prstGeom>
          <a:noFill/>
          <a:ln/>
        </p:spPr>
        <p:txBody>
          <a:bodyPr wrap="none" lIns="0" tIns="0" rIns="0" bIns="0" rtlCol="0" anchor="t"/>
          <a:lstStyle/>
          <a:p>
            <a:pPr marL="0" indent="0" algn="l">
              <a:lnSpc>
                <a:spcPts val="1750"/>
              </a:lnSpc>
              <a:buNone/>
            </a:pPr>
            <a:r>
              <a:rPr lang="en-US" sz="1400" b="1" dirty="0">
                <a:solidFill>
                  <a:srgbClr val="E1E5CD"/>
                </a:solidFill>
                <a:latin typeface="Outfit Bold" pitchFamily="34" charset="0"/>
                <a:ea typeface="Outfit Bold" pitchFamily="34" charset="-122"/>
                <a:cs typeface="Outfit Bold" pitchFamily="34" charset="-120"/>
              </a:rPr>
              <a:t>Hướng Phát triển Tiềm năng</a:t>
            </a:r>
            <a:endParaRPr lang="en-US" sz="1400" dirty="0"/>
          </a:p>
        </p:txBody>
      </p:sp>
      <p:sp>
        <p:nvSpPr>
          <p:cNvPr id="10" name="Text 7"/>
          <p:cNvSpPr/>
          <p:nvPr/>
        </p:nvSpPr>
        <p:spPr>
          <a:xfrm>
            <a:off x="7467481" y="1643063"/>
            <a:ext cx="6755249" cy="189905"/>
          </a:xfrm>
          <a:prstGeom prst="rect">
            <a:avLst/>
          </a:prstGeom>
          <a:noFill/>
          <a:ln/>
        </p:spPr>
        <p:txBody>
          <a:bodyPr wrap="none" lIns="0" tIns="0" rIns="0" bIns="0" rtlCol="0" anchor="t"/>
          <a:lstStyle/>
          <a:p>
            <a:pPr marL="342900" indent="-342900" algn="l">
              <a:lnSpc>
                <a:spcPts val="1450"/>
              </a:lnSpc>
              <a:buSzPct val="100000"/>
              <a:buChar char="•"/>
            </a:pPr>
            <a:r>
              <a:rPr lang="en-US" sz="900" b="1" dirty="0">
                <a:solidFill>
                  <a:srgbClr val="C2C4B5"/>
                </a:solidFill>
                <a:latin typeface="Bitter" pitchFamily="34" charset="0"/>
                <a:ea typeface="Bitter" pitchFamily="34" charset="-122"/>
                <a:cs typeface="Bitter" pitchFamily="34" charset="-120"/>
              </a:rPr>
              <a:t>Sắp xếp:</a:t>
            </a:r>
            <a:r>
              <a:rPr lang="en-US" sz="900" dirty="0">
                <a:solidFill>
                  <a:srgbClr val="C2C4B5"/>
                </a:solidFill>
                <a:latin typeface="Bitter" pitchFamily="34" charset="0"/>
                <a:ea typeface="Bitter" pitchFamily="34" charset="-122"/>
                <a:cs typeface="Bitter" pitchFamily="34" charset="-120"/>
              </a:rPr>
              <a:t> Thêm chức năng sắp xếp theo biển số, hãng sản xuất.</a:t>
            </a:r>
            <a:endParaRPr lang="en-US" sz="900" dirty="0"/>
          </a:p>
        </p:txBody>
      </p:sp>
      <p:sp>
        <p:nvSpPr>
          <p:cNvPr id="11" name="Text 8"/>
          <p:cNvSpPr/>
          <p:nvPr/>
        </p:nvSpPr>
        <p:spPr>
          <a:xfrm>
            <a:off x="7467481" y="1874401"/>
            <a:ext cx="6755249" cy="189905"/>
          </a:xfrm>
          <a:prstGeom prst="rect">
            <a:avLst/>
          </a:prstGeom>
          <a:noFill/>
          <a:ln/>
        </p:spPr>
        <p:txBody>
          <a:bodyPr wrap="none" lIns="0" tIns="0" rIns="0" bIns="0" rtlCol="0" anchor="t"/>
          <a:lstStyle/>
          <a:p>
            <a:pPr marL="342900" indent="-342900" algn="l">
              <a:lnSpc>
                <a:spcPts val="1450"/>
              </a:lnSpc>
              <a:buSzPct val="100000"/>
              <a:buChar char="•"/>
            </a:pPr>
            <a:r>
              <a:rPr lang="en-US" sz="900" b="1" dirty="0">
                <a:solidFill>
                  <a:srgbClr val="C2C4B5"/>
                </a:solidFill>
                <a:latin typeface="Bitter" pitchFamily="34" charset="0"/>
                <a:ea typeface="Bitter" pitchFamily="34" charset="-122"/>
                <a:cs typeface="Bitter" pitchFamily="34" charset="-120"/>
              </a:rPr>
              <a:t>Giao diện GUI:</a:t>
            </a:r>
            <a:r>
              <a:rPr lang="en-US" sz="900" dirty="0">
                <a:solidFill>
                  <a:srgbClr val="C2C4B5"/>
                </a:solidFill>
                <a:latin typeface="Bitter" pitchFamily="34" charset="0"/>
                <a:ea typeface="Bitter" pitchFamily="34" charset="-122"/>
                <a:cs typeface="Bitter" pitchFamily="34" charset="-120"/>
              </a:rPr>
              <a:t> Nâng cấp lên giao diện đồ họa người dùng để trải nghiệm phong phú hơn.</a:t>
            </a:r>
            <a:endParaRPr lang="en-US" sz="900" dirty="0"/>
          </a:p>
        </p:txBody>
      </p:sp>
      <p:sp>
        <p:nvSpPr>
          <p:cNvPr id="12" name="Text 9"/>
          <p:cNvSpPr/>
          <p:nvPr/>
        </p:nvSpPr>
        <p:spPr>
          <a:xfrm>
            <a:off x="7467481" y="2105739"/>
            <a:ext cx="6755249" cy="197525"/>
          </a:xfrm>
          <a:prstGeom prst="rect">
            <a:avLst/>
          </a:prstGeom>
          <a:noFill/>
          <a:ln/>
        </p:spPr>
        <p:txBody>
          <a:bodyPr wrap="none" lIns="0" tIns="0" rIns="0" bIns="0" rtlCol="0" anchor="t"/>
          <a:lstStyle/>
          <a:p>
            <a:pPr marL="342900" indent="-342900" algn="l">
              <a:lnSpc>
                <a:spcPts val="1450"/>
              </a:lnSpc>
              <a:buSzPct val="100000"/>
              <a:buChar char="•"/>
            </a:pPr>
            <a:r>
              <a:rPr lang="en-US" sz="900" b="1" dirty="0">
                <a:solidFill>
                  <a:srgbClr val="C2C4B5"/>
                </a:solidFill>
                <a:latin typeface="Bitter" pitchFamily="34" charset="0"/>
                <a:ea typeface="Bitter" pitchFamily="34" charset="-122"/>
                <a:cs typeface="Bitter" pitchFamily="34" charset="-120"/>
              </a:rPr>
              <a:t>Cấu trúc dữ liệu:</a:t>
            </a:r>
            <a:r>
              <a:rPr lang="en-US" sz="900" dirty="0">
                <a:solidFill>
                  <a:srgbClr val="C2C4B5"/>
                </a:solidFill>
                <a:latin typeface="Bitter" pitchFamily="34" charset="0"/>
                <a:ea typeface="Bitter" pitchFamily="34" charset="-122"/>
                <a:cs typeface="Bitter" pitchFamily="34" charset="-120"/>
              </a:rPr>
              <a:t> Chuyển đổi từ Linked List sang </a:t>
            </a:r>
            <a:r>
              <a:rPr lang="en-US" sz="900" dirty="0">
                <a:solidFill>
                  <a:srgbClr val="C2C4B5"/>
                </a:solidFill>
                <a:highlight>
                  <a:srgbClr val="292A2C"/>
                </a:highlight>
                <a:latin typeface="Consolas" pitchFamily="34" charset="0"/>
                <a:ea typeface="Consolas" pitchFamily="34" charset="-122"/>
                <a:cs typeface="Consolas" pitchFamily="34" charset="-120"/>
              </a:rPr>
              <a:t>std::vector</a:t>
            </a:r>
            <a:r>
              <a:rPr lang="en-US" sz="900" dirty="0">
                <a:solidFill>
                  <a:srgbClr val="C2C4B5"/>
                </a:solidFill>
                <a:latin typeface="Bitter" pitchFamily="34" charset="0"/>
                <a:ea typeface="Bitter" pitchFamily="34" charset="-122"/>
                <a:cs typeface="Bitter" pitchFamily="34" charset="-120"/>
              </a:rPr>
              <a:t> để tối ưu hiệu suất.</a:t>
            </a:r>
            <a:endParaRPr lang="en-US" sz="900" dirty="0"/>
          </a:p>
        </p:txBody>
      </p:sp>
      <p:sp>
        <p:nvSpPr>
          <p:cNvPr id="13" name="Text 10"/>
          <p:cNvSpPr/>
          <p:nvPr/>
        </p:nvSpPr>
        <p:spPr>
          <a:xfrm>
            <a:off x="7467481" y="2344698"/>
            <a:ext cx="6755249" cy="189905"/>
          </a:xfrm>
          <a:prstGeom prst="rect">
            <a:avLst/>
          </a:prstGeom>
          <a:noFill/>
          <a:ln/>
        </p:spPr>
        <p:txBody>
          <a:bodyPr wrap="none" lIns="0" tIns="0" rIns="0" bIns="0" rtlCol="0" anchor="t"/>
          <a:lstStyle/>
          <a:p>
            <a:pPr marL="342900" indent="-342900" algn="l">
              <a:lnSpc>
                <a:spcPts val="1450"/>
              </a:lnSpc>
              <a:buSzPct val="100000"/>
              <a:buChar char="•"/>
            </a:pPr>
            <a:r>
              <a:rPr lang="en-US" sz="900" b="1" dirty="0">
                <a:solidFill>
                  <a:srgbClr val="C2C4B5"/>
                </a:solidFill>
                <a:latin typeface="Bitter" pitchFamily="34" charset="0"/>
                <a:ea typeface="Bitter" pitchFamily="34" charset="-122"/>
                <a:cs typeface="Bitter" pitchFamily="34" charset="-120"/>
              </a:rPr>
              <a:t>Lưu trữ:</a:t>
            </a:r>
            <a:r>
              <a:rPr lang="en-US" sz="900" dirty="0">
                <a:solidFill>
                  <a:srgbClr val="C2C4B5"/>
                </a:solidFill>
                <a:latin typeface="Bitter" pitchFamily="34" charset="0"/>
                <a:ea typeface="Bitter" pitchFamily="34" charset="-122"/>
                <a:cs typeface="Bitter" pitchFamily="34" charset="-120"/>
              </a:rPr>
              <a:t> Sử dụng JSON hoặc SQLite để lưu dữ liệu, mang lại tính linh hoạt và mạnh mẽ hơn.</a:t>
            </a:r>
            <a:endParaRPr lang="en-US" sz="900" dirty="0"/>
          </a:p>
        </p:txBody>
      </p:sp>
      <p:pic>
        <p:nvPicPr>
          <p:cNvPr id="14" name="Image 1" descr="preencoded.png"/>
          <p:cNvPicPr>
            <a:picLocks noChangeAspect="1"/>
          </p:cNvPicPr>
          <p:nvPr/>
        </p:nvPicPr>
        <p:blipFill>
          <a:blip r:embed="rId4"/>
          <a:stretch>
            <a:fillRect/>
          </a:stretch>
        </p:blipFill>
        <p:spPr>
          <a:xfrm>
            <a:off x="7772401" y="2999381"/>
            <a:ext cx="6858000" cy="523021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470535" y="369689"/>
            <a:ext cx="3842028" cy="335994"/>
          </a:xfrm>
          <a:prstGeom prst="rect">
            <a:avLst/>
          </a:prstGeom>
          <a:noFill/>
          <a:ln/>
        </p:spPr>
        <p:txBody>
          <a:bodyPr wrap="none" lIns="0" tIns="0" rIns="0" bIns="0" rtlCol="0" anchor="t"/>
          <a:lstStyle/>
          <a:p>
            <a:pPr marL="0" indent="0" algn="l">
              <a:lnSpc>
                <a:spcPts val="2600"/>
              </a:lnSpc>
              <a:buNone/>
            </a:pPr>
            <a:r>
              <a:rPr lang="en-US" sz="3600" b="1" dirty="0">
                <a:solidFill>
                  <a:srgbClr val="E1E5CD"/>
                </a:solidFill>
                <a:latin typeface="Outfit Bold" pitchFamily="34" charset="0"/>
                <a:ea typeface="Outfit Bold" pitchFamily="34" charset="-122"/>
                <a:cs typeface="Outfit Bold" pitchFamily="34" charset="-120"/>
              </a:rPr>
              <a:t>Mục tiêu &amp; Công nghệ Nền tảng</a:t>
            </a:r>
            <a:endParaRPr lang="en-US" sz="3600" dirty="0"/>
          </a:p>
        </p:txBody>
      </p:sp>
      <p:sp>
        <p:nvSpPr>
          <p:cNvPr id="3" name="Text 1"/>
          <p:cNvSpPr/>
          <p:nvPr/>
        </p:nvSpPr>
        <p:spPr>
          <a:xfrm>
            <a:off x="470535" y="1041678"/>
            <a:ext cx="2016562" cy="252055"/>
          </a:xfrm>
          <a:prstGeom prst="rect">
            <a:avLst/>
          </a:prstGeom>
          <a:noFill/>
          <a:ln/>
        </p:spPr>
        <p:txBody>
          <a:bodyPr wrap="none" lIns="0" tIns="0" rIns="0" bIns="0" rtlCol="0" anchor="t"/>
          <a:lstStyle/>
          <a:p>
            <a:pPr marL="0" indent="0" algn="l">
              <a:lnSpc>
                <a:spcPts val="1950"/>
              </a:lnSpc>
              <a:buNone/>
            </a:pPr>
            <a:r>
              <a:rPr lang="en-US" sz="2800" b="1" dirty="0">
                <a:solidFill>
                  <a:srgbClr val="E1E5CD"/>
                </a:solidFill>
                <a:latin typeface="Outfit Bold" pitchFamily="34" charset="0"/>
                <a:ea typeface="Outfit Bold" pitchFamily="34" charset="-122"/>
                <a:cs typeface="Outfit Bold" pitchFamily="34" charset="-120"/>
              </a:rPr>
              <a:t>Mục tiêu chính</a:t>
            </a:r>
            <a:endParaRPr lang="en-US" sz="2800" dirty="0"/>
          </a:p>
        </p:txBody>
      </p:sp>
      <p:sp>
        <p:nvSpPr>
          <p:cNvPr id="4" name="Text 2"/>
          <p:cNvSpPr/>
          <p:nvPr/>
        </p:nvSpPr>
        <p:spPr>
          <a:xfrm>
            <a:off x="83674" y="1764149"/>
            <a:ext cx="6680716" cy="1153611"/>
          </a:xfrm>
          <a:prstGeom prst="rect">
            <a:avLst/>
          </a:prstGeom>
          <a:noFill/>
          <a:ln/>
        </p:spPr>
        <p:txBody>
          <a:bodyPr wrap="square" lIns="0" tIns="0" rIns="0" bIns="0" rtlCol="0" anchor="t"/>
          <a:lstStyle/>
          <a:p>
            <a:pPr marL="0" indent="0" algn="just">
              <a:lnSpc>
                <a:spcPts val="1650"/>
              </a:lnSpc>
              <a:buNone/>
            </a:pPr>
            <a:r>
              <a:rPr lang="en-US" sz="2400" dirty="0">
                <a:solidFill>
                  <a:srgbClr val="C2C4B5"/>
                </a:solidFill>
                <a:latin typeface="Bitter" pitchFamily="34" charset="0"/>
                <a:ea typeface="Bitter" pitchFamily="34" charset="-122"/>
                <a:cs typeface="Bitter" pitchFamily="34" charset="-120"/>
              </a:rPr>
              <a:t>Dự án này hướng đến việc tạo ra một ứng dụng console thân thiện, cho phép người dùng thực hiện các thao tác quản lý phương tiện một cách hiệu quả.</a:t>
            </a:r>
            <a:endParaRPr lang="en-US" sz="2400" dirty="0"/>
          </a:p>
        </p:txBody>
      </p:sp>
      <p:sp>
        <p:nvSpPr>
          <p:cNvPr id="5" name="Text 3"/>
          <p:cNvSpPr/>
          <p:nvPr/>
        </p:nvSpPr>
        <p:spPr>
          <a:xfrm>
            <a:off x="1" y="3644090"/>
            <a:ext cx="6680716" cy="215027"/>
          </a:xfrm>
          <a:prstGeom prst="rect">
            <a:avLst/>
          </a:prstGeom>
          <a:noFill/>
          <a:ln/>
        </p:spPr>
        <p:txBody>
          <a:bodyPr wrap="none" lIns="0" tIns="0" rIns="0" bIns="0" rtlCol="0" anchor="t"/>
          <a:lstStyle/>
          <a:p>
            <a:pPr marL="342900" indent="-342900" algn="l">
              <a:lnSpc>
                <a:spcPts val="1650"/>
              </a:lnSpc>
              <a:buSzPct val="100000"/>
              <a:buChar char="•"/>
            </a:pPr>
            <a:r>
              <a:rPr lang="en-US" sz="2800" dirty="0">
                <a:solidFill>
                  <a:srgbClr val="C2C4B5"/>
                </a:solidFill>
                <a:latin typeface="Bitter" pitchFamily="34" charset="0"/>
                <a:ea typeface="Bitter" pitchFamily="34" charset="-122"/>
                <a:cs typeface="Bitter" pitchFamily="34" charset="-120"/>
              </a:rPr>
              <a:t>Thêm, xóa, sửa, tìm kiếm phương tiện.</a:t>
            </a:r>
            <a:endParaRPr lang="en-US" sz="2800" dirty="0"/>
          </a:p>
        </p:txBody>
      </p:sp>
      <p:sp>
        <p:nvSpPr>
          <p:cNvPr id="6" name="Text 4"/>
          <p:cNvSpPr/>
          <p:nvPr/>
        </p:nvSpPr>
        <p:spPr>
          <a:xfrm>
            <a:off x="1" y="5306080"/>
            <a:ext cx="6680716" cy="215027"/>
          </a:xfrm>
          <a:prstGeom prst="rect">
            <a:avLst/>
          </a:prstGeom>
          <a:noFill/>
          <a:ln/>
        </p:spPr>
        <p:txBody>
          <a:bodyPr wrap="none" lIns="0" tIns="0" rIns="0" bIns="0" rtlCol="0" anchor="t"/>
          <a:lstStyle/>
          <a:p>
            <a:pPr marL="342900" indent="-342900" algn="l">
              <a:lnSpc>
                <a:spcPts val="1650"/>
              </a:lnSpc>
              <a:buSzPct val="100000"/>
              <a:buChar char="•"/>
            </a:pPr>
            <a:r>
              <a:rPr lang="en-US" sz="2800" dirty="0">
                <a:solidFill>
                  <a:srgbClr val="C2C4B5"/>
                </a:solidFill>
                <a:latin typeface="Bitter" pitchFamily="34" charset="0"/>
                <a:ea typeface="Bitter" pitchFamily="34" charset="-122"/>
                <a:cs typeface="Bitter" pitchFamily="34" charset="-120"/>
              </a:rPr>
              <a:t>Hiển thị danh sách có phân trang thông minh.</a:t>
            </a:r>
            <a:endParaRPr lang="en-US" sz="2800" dirty="0"/>
          </a:p>
        </p:txBody>
      </p:sp>
      <p:sp>
        <p:nvSpPr>
          <p:cNvPr id="7" name="Text 5"/>
          <p:cNvSpPr/>
          <p:nvPr/>
        </p:nvSpPr>
        <p:spPr>
          <a:xfrm>
            <a:off x="1" y="6801445"/>
            <a:ext cx="6680716" cy="215027"/>
          </a:xfrm>
          <a:prstGeom prst="rect">
            <a:avLst/>
          </a:prstGeom>
          <a:noFill/>
          <a:ln/>
        </p:spPr>
        <p:txBody>
          <a:bodyPr wrap="none" lIns="0" tIns="0" rIns="0" bIns="0" rtlCol="0" anchor="t"/>
          <a:lstStyle/>
          <a:p>
            <a:pPr marL="342900" indent="-342900" algn="l">
              <a:lnSpc>
                <a:spcPts val="1650"/>
              </a:lnSpc>
              <a:buSzPct val="100000"/>
              <a:buChar char="•"/>
            </a:pPr>
            <a:r>
              <a:rPr lang="en-US" sz="2400" dirty="0">
                <a:solidFill>
                  <a:srgbClr val="C2C4B5"/>
                </a:solidFill>
                <a:latin typeface="Bitter" pitchFamily="34" charset="0"/>
                <a:ea typeface="Bitter" pitchFamily="34" charset="-122"/>
                <a:cs typeface="Bitter" pitchFamily="34" charset="-120"/>
              </a:rPr>
              <a:t>Tự động lưu và đọc dữ liệu để đảm bảo tính liên tục.</a:t>
            </a:r>
            <a:endParaRPr lang="en-US" sz="2400" dirty="0"/>
          </a:p>
        </p:txBody>
      </p:sp>
      <p:sp>
        <p:nvSpPr>
          <p:cNvPr id="8" name="Text 6"/>
          <p:cNvSpPr/>
          <p:nvPr/>
        </p:nvSpPr>
        <p:spPr>
          <a:xfrm>
            <a:off x="7604000" y="961073"/>
            <a:ext cx="2016562" cy="252055"/>
          </a:xfrm>
          <a:prstGeom prst="rect">
            <a:avLst/>
          </a:prstGeom>
          <a:noFill/>
          <a:ln/>
        </p:spPr>
        <p:txBody>
          <a:bodyPr wrap="none" lIns="0" tIns="0" rIns="0" bIns="0" rtlCol="0" anchor="t"/>
          <a:lstStyle/>
          <a:p>
            <a:pPr marL="0" indent="0" algn="l">
              <a:lnSpc>
                <a:spcPts val="1950"/>
              </a:lnSpc>
              <a:buNone/>
            </a:pPr>
            <a:r>
              <a:rPr lang="en-US" sz="2800" b="1" dirty="0">
                <a:solidFill>
                  <a:srgbClr val="E1E5CD"/>
                </a:solidFill>
                <a:latin typeface="Outfit Bold" pitchFamily="34" charset="0"/>
                <a:ea typeface="Outfit Bold" pitchFamily="34" charset="-122"/>
                <a:cs typeface="Outfit Bold" pitchFamily="34" charset="-120"/>
              </a:rPr>
              <a:t>Công nghệ trọng tâm</a:t>
            </a:r>
            <a:endParaRPr lang="en-US" sz="2800" dirty="0"/>
          </a:p>
        </p:txBody>
      </p:sp>
      <p:sp>
        <p:nvSpPr>
          <p:cNvPr id="9" name="Text 7"/>
          <p:cNvSpPr/>
          <p:nvPr/>
        </p:nvSpPr>
        <p:spPr>
          <a:xfrm>
            <a:off x="7486769" y="1428155"/>
            <a:ext cx="6680716" cy="215027"/>
          </a:xfrm>
          <a:prstGeom prst="rect">
            <a:avLst/>
          </a:prstGeom>
          <a:noFill/>
          <a:ln/>
        </p:spPr>
        <p:txBody>
          <a:bodyPr wrap="none" lIns="0" tIns="0" rIns="0" bIns="0" rtlCol="0" anchor="t"/>
          <a:lstStyle/>
          <a:p>
            <a:pPr marL="0" indent="0" algn="l">
              <a:lnSpc>
                <a:spcPts val="1650"/>
              </a:lnSpc>
              <a:buNone/>
            </a:pPr>
            <a:r>
              <a:rPr lang="en-US" sz="1050" dirty="0">
                <a:solidFill>
                  <a:srgbClr val="C2C4B5"/>
                </a:solidFill>
                <a:latin typeface="Bitter" pitchFamily="34" charset="0"/>
                <a:ea typeface="Bitter" pitchFamily="34" charset="-122"/>
                <a:cs typeface="Bitter" pitchFamily="34" charset="-120"/>
              </a:rPr>
              <a:t>Để đạt được các mục tiêu trên, chúng ta sẽ áp dụng những nguyên lý cốt lõi của lập trình C++:</a:t>
            </a:r>
            <a:endParaRPr lang="en-US" sz="1050" dirty="0"/>
          </a:p>
        </p:txBody>
      </p:sp>
      <p:sp>
        <p:nvSpPr>
          <p:cNvPr id="10" name="Text 8"/>
          <p:cNvSpPr/>
          <p:nvPr/>
        </p:nvSpPr>
        <p:spPr>
          <a:xfrm>
            <a:off x="7486769" y="1764149"/>
            <a:ext cx="6680716" cy="215027"/>
          </a:xfrm>
          <a:prstGeom prst="rect">
            <a:avLst/>
          </a:prstGeom>
          <a:noFill/>
          <a:ln/>
        </p:spPr>
        <p:txBody>
          <a:bodyPr wrap="none" lIns="0" tIns="0" rIns="0" bIns="0" rtlCol="0" anchor="t"/>
          <a:lstStyle/>
          <a:p>
            <a:pPr marL="342900" indent="-342900" algn="l">
              <a:lnSpc>
                <a:spcPts val="1650"/>
              </a:lnSpc>
              <a:buSzPct val="100000"/>
              <a:buChar char="•"/>
            </a:pPr>
            <a:r>
              <a:rPr lang="en-US" sz="1050" b="1" dirty="0">
                <a:solidFill>
                  <a:srgbClr val="C2C4B5"/>
                </a:solidFill>
                <a:latin typeface="Bitter" pitchFamily="34" charset="0"/>
                <a:ea typeface="Bitter" pitchFamily="34" charset="-122"/>
                <a:cs typeface="Bitter" pitchFamily="34" charset="-120"/>
              </a:rPr>
              <a:t>OOP:</a:t>
            </a:r>
            <a:r>
              <a:rPr lang="en-US" sz="1050" dirty="0">
                <a:solidFill>
                  <a:srgbClr val="C2C4B5"/>
                </a:solidFill>
                <a:latin typeface="Bitter" pitchFamily="34" charset="0"/>
                <a:ea typeface="Bitter" pitchFamily="34" charset="-122"/>
                <a:cs typeface="Bitter" pitchFamily="34" charset="-120"/>
              </a:rPr>
              <a:t> Kế thừa và Đa hình để xây dựng cấu trúc linh hoạt.</a:t>
            </a:r>
            <a:endParaRPr lang="en-US" sz="1050" dirty="0"/>
          </a:p>
        </p:txBody>
      </p:sp>
      <p:sp>
        <p:nvSpPr>
          <p:cNvPr id="11" name="Text 9"/>
          <p:cNvSpPr/>
          <p:nvPr/>
        </p:nvSpPr>
        <p:spPr>
          <a:xfrm>
            <a:off x="7486769" y="2026206"/>
            <a:ext cx="6680716" cy="215027"/>
          </a:xfrm>
          <a:prstGeom prst="rect">
            <a:avLst/>
          </a:prstGeom>
          <a:noFill/>
          <a:ln/>
        </p:spPr>
        <p:txBody>
          <a:bodyPr wrap="none" lIns="0" tIns="0" rIns="0" bIns="0" rtlCol="0" anchor="t"/>
          <a:lstStyle/>
          <a:p>
            <a:pPr marL="342900" indent="-342900" algn="l">
              <a:lnSpc>
                <a:spcPts val="1650"/>
              </a:lnSpc>
              <a:buSzPct val="100000"/>
              <a:buChar char="•"/>
            </a:pPr>
            <a:r>
              <a:rPr lang="en-US" sz="1050" b="1" dirty="0">
                <a:solidFill>
                  <a:srgbClr val="C2C4B5"/>
                </a:solidFill>
                <a:latin typeface="Bitter" pitchFamily="34" charset="0"/>
                <a:ea typeface="Bitter" pitchFamily="34" charset="-122"/>
                <a:cs typeface="Bitter" pitchFamily="34" charset="-120"/>
              </a:rPr>
              <a:t>Linked List:</a:t>
            </a:r>
            <a:r>
              <a:rPr lang="en-US" sz="1050" dirty="0">
                <a:solidFill>
                  <a:srgbClr val="C2C4B5"/>
                </a:solidFill>
                <a:latin typeface="Bitter" pitchFamily="34" charset="0"/>
                <a:ea typeface="Bitter" pitchFamily="34" charset="-122"/>
                <a:cs typeface="Bitter" pitchFamily="34" charset="-120"/>
              </a:rPr>
              <a:t> Quản lý dữ liệu phương tiện động.</a:t>
            </a:r>
            <a:endParaRPr lang="en-US" sz="1050" dirty="0"/>
          </a:p>
        </p:txBody>
      </p:sp>
      <p:sp>
        <p:nvSpPr>
          <p:cNvPr id="12" name="Text 10"/>
          <p:cNvSpPr/>
          <p:nvPr/>
        </p:nvSpPr>
        <p:spPr>
          <a:xfrm>
            <a:off x="7486769" y="2288262"/>
            <a:ext cx="6680716" cy="215027"/>
          </a:xfrm>
          <a:prstGeom prst="rect">
            <a:avLst/>
          </a:prstGeom>
          <a:noFill/>
          <a:ln/>
        </p:spPr>
        <p:txBody>
          <a:bodyPr wrap="none" lIns="0" tIns="0" rIns="0" bIns="0" rtlCol="0" anchor="t"/>
          <a:lstStyle/>
          <a:p>
            <a:pPr marL="342900" indent="-342900" algn="l">
              <a:lnSpc>
                <a:spcPts val="1650"/>
              </a:lnSpc>
              <a:buSzPct val="100000"/>
              <a:buChar char="•"/>
            </a:pPr>
            <a:r>
              <a:rPr lang="en-US" sz="1050" b="1" dirty="0">
                <a:solidFill>
                  <a:srgbClr val="C2C4B5"/>
                </a:solidFill>
                <a:latin typeface="Bitter" pitchFamily="34" charset="0"/>
                <a:ea typeface="Bitter" pitchFamily="34" charset="-122"/>
                <a:cs typeface="Bitter" pitchFamily="34" charset="-120"/>
              </a:rPr>
              <a:t>File I/O:</a:t>
            </a:r>
            <a:r>
              <a:rPr lang="en-US" sz="1050" dirty="0">
                <a:solidFill>
                  <a:srgbClr val="C2C4B5"/>
                </a:solidFill>
                <a:latin typeface="Bitter" pitchFamily="34" charset="0"/>
                <a:ea typeface="Bitter" pitchFamily="34" charset="-122"/>
                <a:cs typeface="Bitter" pitchFamily="34" charset="-120"/>
              </a:rPr>
              <a:t> Xử lý việc lưu trữ và tải dữ liệu hiệu quả.</a:t>
            </a:r>
            <a:endParaRPr lang="en-US" sz="1050" dirty="0"/>
          </a:p>
        </p:txBody>
      </p:sp>
      <p:pic>
        <p:nvPicPr>
          <p:cNvPr id="13" name="Image 0" descr="preencoded.png"/>
          <p:cNvPicPr>
            <a:picLocks noChangeAspect="1"/>
          </p:cNvPicPr>
          <p:nvPr/>
        </p:nvPicPr>
        <p:blipFill>
          <a:blip r:embed="rId3"/>
          <a:stretch>
            <a:fillRect/>
          </a:stretch>
        </p:blipFill>
        <p:spPr>
          <a:xfrm>
            <a:off x="7949684" y="2718316"/>
            <a:ext cx="6680716" cy="560558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44855" y="585192"/>
            <a:ext cx="8788479" cy="531971"/>
          </a:xfrm>
          <a:prstGeom prst="rect">
            <a:avLst/>
          </a:prstGeom>
          <a:noFill/>
          <a:ln/>
        </p:spPr>
        <p:txBody>
          <a:bodyPr wrap="none" lIns="0" tIns="0" rIns="0" bIns="0" rtlCol="0" anchor="t"/>
          <a:lstStyle/>
          <a:p>
            <a:pPr marL="0" indent="0" algn="l">
              <a:lnSpc>
                <a:spcPts val="4150"/>
              </a:lnSpc>
              <a:buNone/>
            </a:pPr>
            <a:r>
              <a:rPr lang="en-US" sz="3350" b="1" dirty="0">
                <a:solidFill>
                  <a:srgbClr val="E1E5CD"/>
                </a:solidFill>
                <a:latin typeface="Outfit Bold" pitchFamily="34" charset="0"/>
                <a:ea typeface="Outfit Bold" pitchFamily="34" charset="-122"/>
                <a:cs typeface="Outfit Bold" pitchFamily="34" charset="-120"/>
              </a:rPr>
              <a:t>Kiến trúc Chương trình: Thiết kế Ba Lớp OOP</a:t>
            </a:r>
            <a:endParaRPr lang="en-US" sz="3350" dirty="0"/>
          </a:p>
        </p:txBody>
      </p:sp>
      <p:sp>
        <p:nvSpPr>
          <p:cNvPr id="3" name="Text 1"/>
          <p:cNvSpPr/>
          <p:nvPr/>
        </p:nvSpPr>
        <p:spPr>
          <a:xfrm>
            <a:off x="744855" y="1542812"/>
            <a:ext cx="13140690" cy="681038"/>
          </a:xfrm>
          <a:prstGeom prst="rect">
            <a:avLst/>
          </a:prstGeom>
          <a:noFill/>
          <a:ln/>
        </p:spPr>
        <p:txBody>
          <a:bodyPr wrap="square" lIns="0" tIns="0" rIns="0" bIns="0" rtlCol="0" anchor="t"/>
          <a:lstStyle/>
          <a:p>
            <a:pPr marL="0" indent="0" algn="l">
              <a:lnSpc>
                <a:spcPts val="2650"/>
              </a:lnSpc>
              <a:buNone/>
            </a:pPr>
            <a:r>
              <a:rPr lang="en-US" sz="1650" dirty="0">
                <a:solidFill>
                  <a:srgbClr val="C2C4B5"/>
                </a:solidFill>
                <a:latin typeface="Bitter" pitchFamily="34" charset="0"/>
                <a:ea typeface="Bitter" pitchFamily="34" charset="-122"/>
                <a:cs typeface="Bitter" pitchFamily="34" charset="-120"/>
              </a:rPr>
              <a:t>Chương trình được xây dựng trên mô hình Lập trình hướng đối tượng (OOP) vững chắc với ba lớp chính, mỗi lớp đảm nhiệm một vai trò cụ thể, đảm bảo tính modular và dễ quản lý.</a:t>
            </a:r>
            <a:endParaRPr lang="en-US" sz="1650" dirty="0"/>
          </a:p>
        </p:txBody>
      </p:sp>
      <p:pic>
        <p:nvPicPr>
          <p:cNvPr id="4" name="Image 0" descr="preencoded.png"/>
          <p:cNvPicPr>
            <a:picLocks noChangeAspect="1"/>
          </p:cNvPicPr>
          <p:nvPr/>
        </p:nvPicPr>
        <p:blipFill>
          <a:blip r:embed="rId3"/>
          <a:stretch>
            <a:fillRect/>
          </a:stretch>
        </p:blipFill>
        <p:spPr>
          <a:xfrm>
            <a:off x="744855" y="2463284"/>
            <a:ext cx="6570345" cy="851297"/>
          </a:xfrm>
          <a:prstGeom prst="rect">
            <a:avLst/>
          </a:prstGeom>
        </p:spPr>
      </p:pic>
      <p:sp>
        <p:nvSpPr>
          <p:cNvPr id="5" name="Text 2"/>
          <p:cNvSpPr/>
          <p:nvPr/>
        </p:nvSpPr>
        <p:spPr>
          <a:xfrm>
            <a:off x="957620" y="3527346"/>
            <a:ext cx="4615815" cy="332423"/>
          </a:xfrm>
          <a:prstGeom prst="rect">
            <a:avLst/>
          </a:prstGeom>
          <a:noFill/>
          <a:ln/>
        </p:spPr>
        <p:txBody>
          <a:bodyPr wrap="none" lIns="0" tIns="0" rIns="0" bIns="0" rtlCol="0" anchor="t"/>
          <a:lstStyle/>
          <a:p>
            <a:pPr marL="0" indent="0" algn="l">
              <a:lnSpc>
                <a:spcPts val="2600"/>
              </a:lnSpc>
              <a:buNone/>
            </a:pPr>
            <a:r>
              <a:rPr lang="en-US" sz="2050" b="1" dirty="0">
                <a:solidFill>
                  <a:srgbClr val="C2C4B5"/>
                </a:solidFill>
                <a:latin typeface="Outfit Bold" pitchFamily="34" charset="0"/>
                <a:ea typeface="Outfit Bold" pitchFamily="34" charset="-122"/>
                <a:cs typeface="Outfit Bold" pitchFamily="34" charset="-120"/>
              </a:rPr>
              <a:t>CPhuongTien (Lớp Cơ sở Trừu tượng)</a:t>
            </a:r>
            <a:endParaRPr lang="en-US" sz="2050" dirty="0"/>
          </a:p>
        </p:txBody>
      </p:sp>
      <p:sp>
        <p:nvSpPr>
          <p:cNvPr id="6" name="Text 3"/>
          <p:cNvSpPr/>
          <p:nvPr/>
        </p:nvSpPr>
        <p:spPr>
          <a:xfrm>
            <a:off x="957620" y="3987403"/>
            <a:ext cx="6144816" cy="681038"/>
          </a:xfrm>
          <a:prstGeom prst="rect">
            <a:avLst/>
          </a:prstGeom>
          <a:noFill/>
          <a:ln/>
        </p:spPr>
        <p:txBody>
          <a:bodyPr wrap="square" lIns="0" tIns="0" rIns="0" bIns="0" rtlCol="0" anchor="t"/>
          <a:lstStyle/>
          <a:p>
            <a:pPr marL="0" indent="0" algn="l">
              <a:lnSpc>
                <a:spcPts val="2650"/>
              </a:lnSpc>
              <a:buNone/>
            </a:pPr>
            <a:r>
              <a:rPr lang="en-US" sz="1650" dirty="0">
                <a:solidFill>
                  <a:srgbClr val="C2C4B5"/>
                </a:solidFill>
                <a:latin typeface="Bitter" pitchFamily="34" charset="0"/>
                <a:ea typeface="Bitter" pitchFamily="34" charset="-122"/>
                <a:cs typeface="Bitter" pitchFamily="34" charset="-120"/>
              </a:rPr>
              <a:t>Đóng vai trò là nền tảng, định nghĩa các thuộc tính và phương thức chung cho mọi loại phương tiện.</a:t>
            </a:r>
            <a:endParaRPr lang="en-US" sz="1650" dirty="0"/>
          </a:p>
        </p:txBody>
      </p:sp>
      <p:pic>
        <p:nvPicPr>
          <p:cNvPr id="7" name="Image 1" descr="preencoded.png"/>
          <p:cNvPicPr>
            <a:picLocks noChangeAspect="1"/>
          </p:cNvPicPr>
          <p:nvPr/>
        </p:nvPicPr>
        <p:blipFill>
          <a:blip r:embed="rId4"/>
          <a:stretch>
            <a:fillRect/>
          </a:stretch>
        </p:blipFill>
        <p:spPr>
          <a:xfrm>
            <a:off x="7315200" y="2463284"/>
            <a:ext cx="6570345" cy="851297"/>
          </a:xfrm>
          <a:prstGeom prst="rect">
            <a:avLst/>
          </a:prstGeom>
        </p:spPr>
      </p:pic>
      <p:sp>
        <p:nvSpPr>
          <p:cNvPr id="8" name="Text 4"/>
          <p:cNvSpPr/>
          <p:nvPr/>
        </p:nvSpPr>
        <p:spPr>
          <a:xfrm>
            <a:off x="7527965" y="3527346"/>
            <a:ext cx="3485793" cy="332423"/>
          </a:xfrm>
          <a:prstGeom prst="rect">
            <a:avLst/>
          </a:prstGeom>
          <a:noFill/>
          <a:ln/>
        </p:spPr>
        <p:txBody>
          <a:bodyPr wrap="none" lIns="0" tIns="0" rIns="0" bIns="0" rtlCol="0" anchor="t"/>
          <a:lstStyle/>
          <a:p>
            <a:pPr marL="0" indent="0" algn="l">
              <a:lnSpc>
                <a:spcPts val="2600"/>
              </a:lnSpc>
              <a:buNone/>
            </a:pPr>
            <a:r>
              <a:rPr lang="en-US" sz="2050" b="1" dirty="0">
                <a:solidFill>
                  <a:srgbClr val="C2C4B5"/>
                </a:solidFill>
                <a:latin typeface="Outfit Bold" pitchFamily="34" charset="0"/>
                <a:ea typeface="Outfit Bold" pitchFamily="34" charset="-122"/>
                <a:cs typeface="Outfit Bold" pitchFamily="34" charset="-120"/>
              </a:rPr>
              <a:t>COto &amp; CMoto (Lớp Kế thừa)</a:t>
            </a:r>
            <a:endParaRPr lang="en-US" sz="2050" dirty="0"/>
          </a:p>
        </p:txBody>
      </p:sp>
      <p:sp>
        <p:nvSpPr>
          <p:cNvPr id="9" name="Text 5"/>
          <p:cNvSpPr/>
          <p:nvPr/>
        </p:nvSpPr>
        <p:spPr>
          <a:xfrm>
            <a:off x="7527965" y="3987403"/>
            <a:ext cx="6144816" cy="696278"/>
          </a:xfrm>
          <a:prstGeom prst="rect">
            <a:avLst/>
          </a:prstGeom>
          <a:noFill/>
          <a:ln/>
        </p:spPr>
        <p:txBody>
          <a:bodyPr wrap="square" lIns="0" tIns="0" rIns="0" bIns="0" rtlCol="0" anchor="t"/>
          <a:lstStyle/>
          <a:p>
            <a:pPr marL="0" indent="0" algn="l">
              <a:lnSpc>
                <a:spcPts val="2650"/>
              </a:lnSpc>
              <a:buNone/>
            </a:pPr>
            <a:r>
              <a:rPr lang="en-US" sz="1650" dirty="0">
                <a:solidFill>
                  <a:srgbClr val="C2C4B5"/>
                </a:solidFill>
                <a:latin typeface="Bitter" pitchFamily="34" charset="0"/>
                <a:ea typeface="Bitter" pitchFamily="34" charset="-122"/>
                <a:cs typeface="Bitter" pitchFamily="34" charset="-120"/>
              </a:rPr>
              <a:t>Các lớp cụ thể, kế thừa từ </a:t>
            </a:r>
            <a:r>
              <a:rPr lang="en-US" sz="1650" dirty="0">
                <a:solidFill>
                  <a:srgbClr val="C2C4B5"/>
                </a:solidFill>
                <a:highlight>
                  <a:srgbClr val="292A2C"/>
                </a:highlight>
                <a:latin typeface="Consolas" pitchFamily="34" charset="0"/>
                <a:ea typeface="Consolas" pitchFamily="34" charset="-122"/>
                <a:cs typeface="Consolas" pitchFamily="34" charset="-120"/>
              </a:rPr>
              <a:t>CPhuongTien</a:t>
            </a:r>
            <a:r>
              <a:rPr lang="en-US" sz="1650" dirty="0">
                <a:solidFill>
                  <a:srgbClr val="C2C4B5"/>
                </a:solidFill>
                <a:latin typeface="Bitter" pitchFamily="34" charset="0"/>
                <a:ea typeface="Bitter" pitchFamily="34" charset="-122"/>
                <a:cs typeface="Bitter" pitchFamily="34" charset="-120"/>
              </a:rPr>
              <a:t> và bổ sung các thuộc tính, hành vi riêng của từng loại xe.</a:t>
            </a:r>
            <a:endParaRPr lang="en-US" sz="1650" dirty="0"/>
          </a:p>
        </p:txBody>
      </p:sp>
      <p:pic>
        <p:nvPicPr>
          <p:cNvPr id="10" name="Image 2" descr="preencoded.png"/>
          <p:cNvPicPr>
            <a:picLocks noChangeAspect="1"/>
          </p:cNvPicPr>
          <p:nvPr/>
        </p:nvPicPr>
        <p:blipFill>
          <a:blip r:embed="rId5"/>
          <a:stretch>
            <a:fillRect/>
          </a:stretch>
        </p:blipFill>
        <p:spPr>
          <a:xfrm>
            <a:off x="744855" y="4896445"/>
            <a:ext cx="6570345" cy="851297"/>
          </a:xfrm>
          <a:prstGeom prst="rect">
            <a:avLst/>
          </a:prstGeom>
        </p:spPr>
      </p:pic>
      <p:sp>
        <p:nvSpPr>
          <p:cNvPr id="11" name="Text 6"/>
          <p:cNvSpPr/>
          <p:nvPr/>
        </p:nvSpPr>
        <p:spPr>
          <a:xfrm>
            <a:off x="957620" y="5960507"/>
            <a:ext cx="5955744" cy="332423"/>
          </a:xfrm>
          <a:prstGeom prst="rect">
            <a:avLst/>
          </a:prstGeom>
          <a:noFill/>
          <a:ln/>
        </p:spPr>
        <p:txBody>
          <a:bodyPr wrap="none" lIns="0" tIns="0" rIns="0" bIns="0" rtlCol="0" anchor="t"/>
          <a:lstStyle/>
          <a:p>
            <a:pPr marL="0" indent="0" algn="l">
              <a:lnSpc>
                <a:spcPts val="2600"/>
              </a:lnSpc>
              <a:buNone/>
            </a:pPr>
            <a:r>
              <a:rPr lang="en-US" sz="2050" b="1" dirty="0">
                <a:solidFill>
                  <a:srgbClr val="C2C4B5"/>
                </a:solidFill>
                <a:latin typeface="Outfit Bold" pitchFamily="34" charset="0"/>
                <a:ea typeface="Outfit Bold" pitchFamily="34" charset="-122"/>
                <a:cs typeface="Outfit Bold" pitchFamily="34" charset="-120"/>
              </a:rPr>
              <a:t>CDanhSachPhuongTien (Lớp Quản lý Linked List)</a:t>
            </a:r>
            <a:endParaRPr lang="en-US" sz="2050" dirty="0"/>
          </a:p>
        </p:txBody>
      </p:sp>
      <p:sp>
        <p:nvSpPr>
          <p:cNvPr id="12" name="Text 7"/>
          <p:cNvSpPr/>
          <p:nvPr/>
        </p:nvSpPr>
        <p:spPr>
          <a:xfrm>
            <a:off x="957620" y="6420564"/>
            <a:ext cx="6144816" cy="681038"/>
          </a:xfrm>
          <a:prstGeom prst="rect">
            <a:avLst/>
          </a:prstGeom>
          <a:noFill/>
          <a:ln/>
        </p:spPr>
        <p:txBody>
          <a:bodyPr wrap="square" lIns="0" tIns="0" rIns="0" bIns="0" rtlCol="0" anchor="t"/>
          <a:lstStyle/>
          <a:p>
            <a:pPr marL="0" indent="0" algn="l">
              <a:lnSpc>
                <a:spcPts val="2650"/>
              </a:lnSpc>
              <a:buNone/>
            </a:pPr>
            <a:r>
              <a:rPr lang="en-US" sz="1650" dirty="0">
                <a:solidFill>
                  <a:srgbClr val="C2C4B5"/>
                </a:solidFill>
                <a:latin typeface="Bitter" pitchFamily="34" charset="0"/>
                <a:ea typeface="Bitter" pitchFamily="34" charset="-122"/>
                <a:cs typeface="Bitter" pitchFamily="34" charset="-120"/>
              </a:rPr>
              <a:t>Chịu trách nhiệm quản lý danh sách các đối tượng phương tiện thông qua cấu trúc Linked List.</a:t>
            </a:r>
            <a:endParaRPr lang="en-US" sz="1650" dirty="0"/>
          </a:p>
        </p:txBody>
      </p:sp>
      <p:pic>
        <p:nvPicPr>
          <p:cNvPr id="13" name="Image 3" descr="preencoded.png"/>
          <p:cNvPicPr>
            <a:picLocks noChangeAspect="1"/>
          </p:cNvPicPr>
          <p:nvPr/>
        </p:nvPicPr>
        <p:blipFill>
          <a:blip r:embed="rId6"/>
          <a:stretch>
            <a:fillRect/>
          </a:stretch>
        </p:blipFill>
        <p:spPr>
          <a:xfrm>
            <a:off x="7315200" y="4896445"/>
            <a:ext cx="6570345" cy="851297"/>
          </a:xfrm>
          <a:prstGeom prst="rect">
            <a:avLst/>
          </a:prstGeom>
        </p:spPr>
      </p:pic>
      <p:sp>
        <p:nvSpPr>
          <p:cNvPr id="14" name="Text 8"/>
          <p:cNvSpPr/>
          <p:nvPr/>
        </p:nvSpPr>
        <p:spPr>
          <a:xfrm>
            <a:off x="7527965" y="5960507"/>
            <a:ext cx="6144816" cy="664845"/>
          </a:xfrm>
          <a:prstGeom prst="rect">
            <a:avLst/>
          </a:prstGeom>
          <a:noFill/>
          <a:ln/>
        </p:spPr>
        <p:txBody>
          <a:bodyPr wrap="square" lIns="0" tIns="0" rIns="0" bIns="0" rtlCol="0" anchor="t"/>
          <a:lstStyle/>
          <a:p>
            <a:pPr marL="0" indent="0" algn="l">
              <a:lnSpc>
                <a:spcPts val="2600"/>
              </a:lnSpc>
              <a:buNone/>
            </a:pPr>
            <a:r>
              <a:rPr lang="en-US" sz="2050" b="1" dirty="0">
                <a:solidFill>
                  <a:srgbClr val="C2C4B5"/>
                </a:solidFill>
                <a:latin typeface="Outfit Bold" pitchFamily="34" charset="0"/>
                <a:ea typeface="Outfit Bold" pitchFamily="34" charset="-122"/>
                <a:cs typeface="Outfit Bold" pitchFamily="34" charset="-120"/>
              </a:rPr>
              <a:t>CQuanLyTienGiaoThong (Lớp Giao diện Điều khiển)</a:t>
            </a:r>
            <a:endParaRPr lang="en-US" sz="2050" dirty="0"/>
          </a:p>
        </p:txBody>
      </p:sp>
      <p:sp>
        <p:nvSpPr>
          <p:cNvPr id="15" name="Text 9"/>
          <p:cNvSpPr/>
          <p:nvPr/>
        </p:nvSpPr>
        <p:spPr>
          <a:xfrm>
            <a:off x="7527965" y="6752987"/>
            <a:ext cx="6144816" cy="681038"/>
          </a:xfrm>
          <a:prstGeom prst="rect">
            <a:avLst/>
          </a:prstGeom>
          <a:noFill/>
          <a:ln/>
        </p:spPr>
        <p:txBody>
          <a:bodyPr wrap="square" lIns="0" tIns="0" rIns="0" bIns="0" rtlCol="0" anchor="t"/>
          <a:lstStyle/>
          <a:p>
            <a:pPr marL="0" indent="0" algn="l">
              <a:lnSpc>
                <a:spcPts val="2650"/>
              </a:lnSpc>
              <a:buNone/>
            </a:pPr>
            <a:r>
              <a:rPr lang="en-US" sz="1650" dirty="0">
                <a:solidFill>
                  <a:srgbClr val="C2C4B5"/>
                </a:solidFill>
                <a:latin typeface="Bitter" pitchFamily="34" charset="0"/>
                <a:ea typeface="Bitter" pitchFamily="34" charset="-122"/>
                <a:cs typeface="Bitter" pitchFamily="34" charset="-120"/>
              </a:rPr>
              <a:t>Lớp tương tác trực tiếp với người dùng, xử lý các yêu cầu nhập xuất và điều hướng chức năng.</a:t>
            </a:r>
            <a:endParaRPr lang="en-US" sz="1650" dirty="0"/>
          </a:p>
        </p:txBody>
      </p:sp>
      <p:pic>
        <p:nvPicPr>
          <p:cNvPr id="5122" name="Picture 2" descr="Black - Simple English Wikipedia, the free encyclopedia">
            <a:extLst>
              <a:ext uri="{FF2B5EF4-FFF2-40B4-BE49-F238E27FC236}">
                <a16:creationId xmlns:a16="http://schemas.microsoft.com/office/drawing/2014/main" id="{34FDA8B3-2221-2408-6649-1204430BF6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487275" y="7378303"/>
            <a:ext cx="2143125" cy="8512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65177" y="365403"/>
            <a:ext cx="3879652" cy="332303"/>
          </a:xfrm>
          <a:prstGeom prst="rect">
            <a:avLst/>
          </a:prstGeom>
          <a:noFill/>
          <a:ln/>
        </p:spPr>
        <p:txBody>
          <a:bodyPr wrap="none" lIns="0" tIns="0" rIns="0" bIns="0" rtlCol="0" anchor="t"/>
          <a:lstStyle/>
          <a:p>
            <a:pPr marL="0" indent="0" algn="l">
              <a:lnSpc>
                <a:spcPts val="2600"/>
              </a:lnSpc>
              <a:buNone/>
            </a:pPr>
            <a:r>
              <a:rPr lang="en-US" sz="2050" b="1" dirty="0">
                <a:solidFill>
                  <a:srgbClr val="E1E5CD"/>
                </a:solidFill>
                <a:latin typeface="Outfit Bold" pitchFamily="34" charset="0"/>
                <a:ea typeface="Outfit Bold" pitchFamily="34" charset="-122"/>
                <a:cs typeface="Outfit Bold" pitchFamily="34" charset="-120"/>
              </a:rPr>
              <a:t>CPhuongTien: Nền tảng Đa hình</a:t>
            </a:r>
            <a:endParaRPr lang="en-US" sz="2050" dirty="0"/>
          </a:p>
        </p:txBody>
      </p:sp>
      <p:sp>
        <p:nvSpPr>
          <p:cNvPr id="3" name="Text 1"/>
          <p:cNvSpPr/>
          <p:nvPr/>
        </p:nvSpPr>
        <p:spPr>
          <a:xfrm>
            <a:off x="465177" y="963454"/>
            <a:ext cx="13700046" cy="220147"/>
          </a:xfrm>
          <a:prstGeom prst="rect">
            <a:avLst/>
          </a:prstGeom>
          <a:noFill/>
          <a:ln/>
        </p:spPr>
        <p:txBody>
          <a:bodyPr wrap="none" lIns="0" tIns="0" rIns="0" bIns="0" rtlCol="0" anchor="t"/>
          <a:lstStyle/>
          <a:p>
            <a:pPr marL="0" indent="0" algn="l">
              <a:lnSpc>
                <a:spcPts val="1650"/>
              </a:lnSpc>
              <a:buNone/>
            </a:pPr>
            <a:r>
              <a:rPr lang="en-US" sz="1000" dirty="0">
                <a:solidFill>
                  <a:srgbClr val="C2C4B5"/>
                </a:solidFill>
                <a:latin typeface="Bitter" pitchFamily="34" charset="0"/>
                <a:ea typeface="Bitter" pitchFamily="34" charset="-122"/>
                <a:cs typeface="Bitter" pitchFamily="34" charset="-120"/>
              </a:rPr>
              <a:t>Lớp </a:t>
            </a:r>
            <a:r>
              <a:rPr lang="en-US" sz="1000" dirty="0">
                <a:solidFill>
                  <a:srgbClr val="C2C4B5"/>
                </a:solidFill>
                <a:highlight>
                  <a:srgbClr val="292A2C"/>
                </a:highlight>
                <a:latin typeface="Consolas" pitchFamily="34" charset="0"/>
                <a:ea typeface="Consolas" pitchFamily="34" charset="-122"/>
                <a:cs typeface="Consolas" pitchFamily="34" charset="-120"/>
              </a:rPr>
              <a:t>CPhuongTien</a:t>
            </a:r>
            <a:r>
              <a:rPr lang="en-US" sz="1000" dirty="0">
                <a:solidFill>
                  <a:srgbClr val="C2C4B5"/>
                </a:solidFill>
                <a:latin typeface="Bitter" pitchFamily="34" charset="0"/>
                <a:ea typeface="Bitter" pitchFamily="34" charset="-122"/>
                <a:cs typeface="Bitter" pitchFamily="34" charset="-120"/>
              </a:rPr>
              <a:t> là trái tim của hệ thống, định hình các đặc điểm chung mà mọi phương tiện đều sở hữu. Đây là một lớp trừu tượng, không thể tạo đối tượng trực tiếp mà chỉ dùng để kế thừa.</a:t>
            </a:r>
            <a:endParaRPr lang="en-US" sz="1000" dirty="0"/>
          </a:p>
        </p:txBody>
      </p:sp>
      <p:sp>
        <p:nvSpPr>
          <p:cNvPr id="4" name="Text 2"/>
          <p:cNvSpPr/>
          <p:nvPr/>
        </p:nvSpPr>
        <p:spPr>
          <a:xfrm>
            <a:off x="465177" y="1465898"/>
            <a:ext cx="1993702" cy="249198"/>
          </a:xfrm>
          <a:prstGeom prst="rect">
            <a:avLst/>
          </a:prstGeom>
          <a:noFill/>
          <a:ln/>
        </p:spPr>
        <p:txBody>
          <a:bodyPr wrap="none" lIns="0" tIns="0" rIns="0" bIns="0" rtlCol="0" anchor="t"/>
          <a:lstStyle/>
          <a:p>
            <a:pPr marL="0" indent="0" algn="l">
              <a:lnSpc>
                <a:spcPts val="1950"/>
              </a:lnSpc>
              <a:buNone/>
            </a:pPr>
            <a:r>
              <a:rPr lang="en-US" sz="1550" b="1" dirty="0">
                <a:solidFill>
                  <a:srgbClr val="E1E5CD"/>
                </a:solidFill>
                <a:latin typeface="Outfit Bold" pitchFamily="34" charset="0"/>
                <a:ea typeface="Outfit Bold" pitchFamily="34" charset="-122"/>
                <a:cs typeface="Outfit Bold" pitchFamily="34" charset="-120"/>
              </a:rPr>
              <a:t>Các thuộc tính cốt lõi</a:t>
            </a:r>
            <a:endParaRPr lang="en-US" sz="1550" dirty="0"/>
          </a:p>
        </p:txBody>
      </p:sp>
      <p:sp>
        <p:nvSpPr>
          <p:cNvPr id="5" name="Text 3"/>
          <p:cNvSpPr/>
          <p:nvPr/>
        </p:nvSpPr>
        <p:spPr>
          <a:xfrm>
            <a:off x="465177" y="1847969"/>
            <a:ext cx="6687979" cy="212527"/>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C2C4B5"/>
                </a:solidFill>
                <a:latin typeface="Bitter" pitchFamily="34" charset="0"/>
                <a:ea typeface="Bitter" pitchFamily="34" charset="-122"/>
                <a:cs typeface="Bitter" pitchFamily="34" charset="-120"/>
              </a:rPr>
              <a:t>Biển số (định danh duy nhất)</a:t>
            </a:r>
            <a:endParaRPr lang="en-US" sz="1000" dirty="0"/>
          </a:p>
        </p:txBody>
      </p:sp>
      <p:sp>
        <p:nvSpPr>
          <p:cNvPr id="6" name="Text 4"/>
          <p:cNvSpPr/>
          <p:nvPr/>
        </p:nvSpPr>
        <p:spPr>
          <a:xfrm>
            <a:off x="465177" y="2106930"/>
            <a:ext cx="6687979" cy="212527"/>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C2C4B5"/>
                </a:solidFill>
                <a:latin typeface="Bitter" pitchFamily="34" charset="0"/>
                <a:ea typeface="Bitter" pitchFamily="34" charset="-122"/>
                <a:cs typeface="Bitter" pitchFamily="34" charset="-120"/>
              </a:rPr>
              <a:t>Hãng sản xuất</a:t>
            </a:r>
            <a:endParaRPr lang="en-US" sz="1000" dirty="0"/>
          </a:p>
        </p:txBody>
      </p:sp>
      <p:sp>
        <p:nvSpPr>
          <p:cNvPr id="7" name="Text 5"/>
          <p:cNvSpPr/>
          <p:nvPr/>
        </p:nvSpPr>
        <p:spPr>
          <a:xfrm>
            <a:off x="465177" y="2365891"/>
            <a:ext cx="6687979" cy="212527"/>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C2C4B5"/>
                </a:solidFill>
                <a:latin typeface="Bitter" pitchFamily="34" charset="0"/>
                <a:ea typeface="Bitter" pitchFamily="34" charset="-122"/>
                <a:cs typeface="Bitter" pitchFamily="34" charset="-120"/>
              </a:rPr>
              <a:t>Năm sản xuất</a:t>
            </a:r>
            <a:endParaRPr lang="en-US" sz="1000" dirty="0"/>
          </a:p>
        </p:txBody>
      </p:sp>
      <p:sp>
        <p:nvSpPr>
          <p:cNvPr id="8" name="Text 6"/>
          <p:cNvSpPr/>
          <p:nvPr/>
        </p:nvSpPr>
        <p:spPr>
          <a:xfrm>
            <a:off x="465177" y="2624852"/>
            <a:ext cx="6687979" cy="212527"/>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C2C4B5"/>
                </a:solidFill>
                <a:latin typeface="Bitter" pitchFamily="34" charset="0"/>
                <a:ea typeface="Bitter" pitchFamily="34" charset="-122"/>
                <a:cs typeface="Bitter" pitchFamily="34" charset="-120"/>
              </a:rPr>
              <a:t>Màu sắc</a:t>
            </a:r>
            <a:endParaRPr lang="en-US" sz="1000" dirty="0"/>
          </a:p>
        </p:txBody>
      </p:sp>
      <p:sp>
        <p:nvSpPr>
          <p:cNvPr id="9" name="Text 7"/>
          <p:cNvSpPr/>
          <p:nvPr/>
        </p:nvSpPr>
        <p:spPr>
          <a:xfrm>
            <a:off x="465177" y="2970252"/>
            <a:ext cx="1993702" cy="249198"/>
          </a:xfrm>
          <a:prstGeom prst="rect">
            <a:avLst/>
          </a:prstGeom>
          <a:noFill/>
          <a:ln/>
        </p:spPr>
        <p:txBody>
          <a:bodyPr wrap="none" lIns="0" tIns="0" rIns="0" bIns="0" rtlCol="0" anchor="t"/>
          <a:lstStyle/>
          <a:p>
            <a:pPr marL="0" indent="0" algn="l">
              <a:lnSpc>
                <a:spcPts val="1950"/>
              </a:lnSpc>
              <a:buNone/>
            </a:pPr>
            <a:r>
              <a:rPr lang="en-US" sz="1550" b="1" dirty="0">
                <a:solidFill>
                  <a:srgbClr val="E1E5CD"/>
                </a:solidFill>
                <a:latin typeface="Outfit Bold" pitchFamily="34" charset="0"/>
                <a:ea typeface="Outfit Bold" pitchFamily="34" charset="-122"/>
                <a:cs typeface="Outfit Bold" pitchFamily="34" charset="-120"/>
              </a:rPr>
              <a:t>Phương thức chung</a:t>
            </a:r>
            <a:endParaRPr lang="en-US" sz="1550" dirty="0"/>
          </a:p>
        </p:txBody>
      </p:sp>
      <p:sp>
        <p:nvSpPr>
          <p:cNvPr id="10" name="Text 8"/>
          <p:cNvSpPr/>
          <p:nvPr/>
        </p:nvSpPr>
        <p:spPr>
          <a:xfrm>
            <a:off x="465177" y="3352324"/>
            <a:ext cx="6687979" cy="220147"/>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C2C4B5"/>
                </a:solidFill>
                <a:highlight>
                  <a:srgbClr val="292A2C"/>
                </a:highlight>
                <a:latin typeface="Consolas" pitchFamily="34" charset="0"/>
                <a:ea typeface="Consolas" pitchFamily="34" charset="-122"/>
                <a:cs typeface="Consolas" pitchFamily="34" charset="-120"/>
              </a:rPr>
              <a:t>Nhap():</a:t>
            </a:r>
            <a:r>
              <a:rPr lang="en-US" sz="1000" dirty="0">
                <a:solidFill>
                  <a:srgbClr val="C2C4B5"/>
                </a:solidFill>
                <a:latin typeface="Bitter" pitchFamily="34" charset="0"/>
                <a:ea typeface="Bitter" pitchFamily="34" charset="-122"/>
                <a:cs typeface="Bitter" pitchFamily="34" charset="-120"/>
              </a:rPr>
              <a:t> Nhập thông tin</a:t>
            </a:r>
            <a:endParaRPr lang="en-US" sz="1000" dirty="0"/>
          </a:p>
        </p:txBody>
      </p:sp>
      <p:sp>
        <p:nvSpPr>
          <p:cNvPr id="11" name="Text 9"/>
          <p:cNvSpPr/>
          <p:nvPr/>
        </p:nvSpPr>
        <p:spPr>
          <a:xfrm>
            <a:off x="465177" y="3618905"/>
            <a:ext cx="6687979" cy="220147"/>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C2C4B5"/>
                </a:solidFill>
                <a:highlight>
                  <a:srgbClr val="292A2C"/>
                </a:highlight>
                <a:latin typeface="Consolas" pitchFamily="34" charset="0"/>
                <a:ea typeface="Consolas" pitchFamily="34" charset="-122"/>
                <a:cs typeface="Consolas" pitchFamily="34" charset="-120"/>
              </a:rPr>
              <a:t>Xuat():</a:t>
            </a:r>
            <a:r>
              <a:rPr lang="en-US" sz="1000" dirty="0">
                <a:solidFill>
                  <a:srgbClr val="C2C4B5"/>
                </a:solidFill>
                <a:latin typeface="Bitter" pitchFamily="34" charset="0"/>
                <a:ea typeface="Bitter" pitchFamily="34" charset="-122"/>
                <a:cs typeface="Bitter" pitchFamily="34" charset="-120"/>
              </a:rPr>
              <a:t> Hiển thị thông tin</a:t>
            </a:r>
            <a:endParaRPr lang="en-US" sz="1000" dirty="0"/>
          </a:p>
        </p:txBody>
      </p:sp>
      <p:sp>
        <p:nvSpPr>
          <p:cNvPr id="12" name="Text 10"/>
          <p:cNvSpPr/>
          <p:nvPr/>
        </p:nvSpPr>
        <p:spPr>
          <a:xfrm>
            <a:off x="465177" y="3885486"/>
            <a:ext cx="6687979" cy="220147"/>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C2C4B5"/>
                </a:solidFill>
                <a:highlight>
                  <a:srgbClr val="292A2C"/>
                </a:highlight>
                <a:latin typeface="Consolas" pitchFamily="34" charset="0"/>
                <a:ea typeface="Consolas" pitchFamily="34" charset="-122"/>
                <a:cs typeface="Consolas" pitchFamily="34" charset="-120"/>
              </a:rPr>
              <a:t>GhiFile():</a:t>
            </a:r>
            <a:r>
              <a:rPr lang="en-US" sz="1000" dirty="0">
                <a:solidFill>
                  <a:srgbClr val="C2C4B5"/>
                </a:solidFill>
                <a:latin typeface="Bitter" pitchFamily="34" charset="0"/>
                <a:ea typeface="Bitter" pitchFamily="34" charset="-122"/>
                <a:cs typeface="Bitter" pitchFamily="34" charset="-120"/>
              </a:rPr>
              <a:t> Lưu dữ liệu vào file</a:t>
            </a:r>
            <a:endParaRPr lang="en-US" sz="1000" dirty="0"/>
          </a:p>
        </p:txBody>
      </p:sp>
      <p:sp>
        <p:nvSpPr>
          <p:cNvPr id="13" name="Text 11"/>
          <p:cNvSpPr/>
          <p:nvPr/>
        </p:nvSpPr>
        <p:spPr>
          <a:xfrm>
            <a:off x="465177" y="4152067"/>
            <a:ext cx="6687979" cy="220147"/>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C2C4B5"/>
                </a:solidFill>
                <a:highlight>
                  <a:srgbClr val="292A2C"/>
                </a:highlight>
                <a:latin typeface="Consolas" pitchFamily="34" charset="0"/>
                <a:ea typeface="Consolas" pitchFamily="34" charset="-122"/>
                <a:cs typeface="Consolas" pitchFamily="34" charset="-120"/>
              </a:rPr>
              <a:t>DocFile():</a:t>
            </a:r>
            <a:r>
              <a:rPr lang="en-US" sz="1000" dirty="0">
                <a:solidFill>
                  <a:srgbClr val="C2C4B5"/>
                </a:solidFill>
                <a:latin typeface="Bitter" pitchFamily="34" charset="0"/>
                <a:ea typeface="Bitter" pitchFamily="34" charset="-122"/>
                <a:cs typeface="Bitter" pitchFamily="34" charset="-120"/>
              </a:rPr>
              <a:t> Đọc dữ liệu từ file</a:t>
            </a:r>
            <a:endParaRPr lang="en-US" sz="1000" dirty="0"/>
          </a:p>
        </p:txBody>
      </p:sp>
      <p:pic>
        <p:nvPicPr>
          <p:cNvPr id="14" name="Image 0" descr="preencoded.png"/>
          <p:cNvPicPr>
            <a:picLocks noChangeAspect="1"/>
          </p:cNvPicPr>
          <p:nvPr/>
        </p:nvPicPr>
        <p:blipFill>
          <a:blip r:embed="rId3"/>
          <a:stretch>
            <a:fillRect/>
          </a:stretch>
        </p:blipFill>
        <p:spPr>
          <a:xfrm>
            <a:off x="7942421" y="1631870"/>
            <a:ext cx="6687979" cy="6687979"/>
          </a:xfrm>
          <a:prstGeom prst="rect">
            <a:avLst/>
          </a:prstGeom>
        </p:spPr>
      </p:pic>
      <p:sp>
        <p:nvSpPr>
          <p:cNvPr id="15" name="Text 12"/>
          <p:cNvSpPr/>
          <p:nvPr/>
        </p:nvSpPr>
        <p:spPr>
          <a:xfrm>
            <a:off x="7684175" y="8319849"/>
            <a:ext cx="2011561" cy="207526"/>
          </a:xfrm>
          <a:prstGeom prst="rect">
            <a:avLst/>
          </a:prstGeom>
          <a:noFill/>
          <a:ln/>
        </p:spPr>
        <p:txBody>
          <a:bodyPr wrap="none" lIns="0" tIns="0" rIns="0" bIns="0" rtlCol="0" anchor="t"/>
          <a:lstStyle/>
          <a:p>
            <a:pPr marL="0" indent="0" algn="l">
              <a:lnSpc>
                <a:spcPts val="1600"/>
              </a:lnSpc>
              <a:buNone/>
            </a:pPr>
            <a:r>
              <a:rPr lang="en-US" sz="1300" b="1" dirty="0">
                <a:solidFill>
                  <a:srgbClr val="E1E5CD"/>
                </a:solidFill>
                <a:latin typeface="Outfit Bold" pitchFamily="34" charset="0"/>
                <a:ea typeface="Outfit Bold" pitchFamily="34" charset="-122"/>
                <a:cs typeface="Outfit Bold" pitchFamily="34" charset="-120"/>
              </a:rPr>
              <a:t>Phương thức ảo thuần túy</a:t>
            </a:r>
            <a:endParaRPr lang="en-US" sz="1300" dirty="0"/>
          </a:p>
        </p:txBody>
      </p:sp>
      <p:sp>
        <p:nvSpPr>
          <p:cNvPr id="16" name="Text 13"/>
          <p:cNvSpPr/>
          <p:nvPr/>
        </p:nvSpPr>
        <p:spPr>
          <a:xfrm>
            <a:off x="7684175" y="8660249"/>
            <a:ext cx="6488668" cy="432673"/>
          </a:xfrm>
          <a:prstGeom prst="rect">
            <a:avLst/>
          </a:prstGeom>
          <a:noFill/>
          <a:ln/>
        </p:spPr>
        <p:txBody>
          <a:bodyPr wrap="square" lIns="0" tIns="0" rIns="0" bIns="0" rtlCol="0" anchor="t"/>
          <a:lstStyle/>
          <a:p>
            <a:pPr marL="0" indent="0" algn="l">
              <a:lnSpc>
                <a:spcPts val="1650"/>
              </a:lnSpc>
              <a:buNone/>
            </a:pPr>
            <a:r>
              <a:rPr lang="en-US" sz="1000" dirty="0">
                <a:solidFill>
                  <a:srgbClr val="C2C4B5"/>
                </a:solidFill>
                <a:latin typeface="Bitter" pitchFamily="34" charset="0"/>
                <a:ea typeface="Bitter" pitchFamily="34" charset="-122"/>
                <a:cs typeface="Bitter" pitchFamily="34" charset="-120"/>
              </a:rPr>
              <a:t>Sự hiện diện của </a:t>
            </a:r>
            <a:r>
              <a:rPr lang="en-US" sz="1000" dirty="0">
                <a:solidFill>
                  <a:srgbClr val="C2C4B5"/>
                </a:solidFill>
                <a:highlight>
                  <a:srgbClr val="292A2C"/>
                </a:highlight>
                <a:latin typeface="Consolas" pitchFamily="34" charset="0"/>
                <a:ea typeface="Consolas" pitchFamily="34" charset="-122"/>
                <a:cs typeface="Consolas" pitchFamily="34" charset="-120"/>
              </a:rPr>
              <a:t>getLoaiPhuongTien()</a:t>
            </a:r>
            <a:r>
              <a:rPr lang="en-US" sz="1000" dirty="0">
                <a:solidFill>
                  <a:srgbClr val="C2C4B5"/>
                </a:solidFill>
                <a:latin typeface="Bitter" pitchFamily="34" charset="0"/>
                <a:ea typeface="Bitter" pitchFamily="34" charset="-122"/>
                <a:cs typeface="Bitter" pitchFamily="34" charset="-120"/>
              </a:rPr>
              <a:t> là một phương thức ảo thuần túy biến </a:t>
            </a:r>
            <a:r>
              <a:rPr lang="en-US" sz="1000" dirty="0">
                <a:solidFill>
                  <a:srgbClr val="C2C4B5"/>
                </a:solidFill>
                <a:highlight>
                  <a:srgbClr val="292A2C"/>
                </a:highlight>
                <a:latin typeface="Consolas" pitchFamily="34" charset="0"/>
                <a:ea typeface="Consolas" pitchFamily="34" charset="-122"/>
                <a:cs typeface="Consolas" pitchFamily="34" charset="-120"/>
              </a:rPr>
              <a:t>CPhuongTien</a:t>
            </a:r>
            <a:r>
              <a:rPr lang="en-US" sz="1000" dirty="0">
                <a:solidFill>
                  <a:srgbClr val="C2C4B5"/>
                </a:solidFill>
                <a:latin typeface="Bitter" pitchFamily="34" charset="0"/>
                <a:ea typeface="Bitter" pitchFamily="34" charset="-122"/>
                <a:cs typeface="Bitter" pitchFamily="34" charset="-120"/>
              </a:rPr>
              <a:t> thành một lớp trừu tượng, buộc các lớp con phải tự định nghĩa lại phương thức này.</a:t>
            </a:r>
            <a:endParaRPr lang="en-US" sz="1000" dirty="0"/>
          </a:p>
        </p:txBody>
      </p:sp>
      <p:sp>
        <p:nvSpPr>
          <p:cNvPr id="17" name="Shape 14"/>
          <p:cNvSpPr/>
          <p:nvPr/>
        </p:nvSpPr>
        <p:spPr>
          <a:xfrm>
            <a:off x="7484864" y="8319849"/>
            <a:ext cx="15240" cy="773073"/>
          </a:xfrm>
          <a:prstGeom prst="rect">
            <a:avLst/>
          </a:prstGeom>
          <a:solidFill>
            <a:srgbClr val="9FA582"/>
          </a:solidFill>
          <a:ln/>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348859"/>
            <a:ext cx="9016960" cy="566976"/>
          </a:xfrm>
          <a:prstGeom prst="rect">
            <a:avLst/>
          </a:prstGeom>
          <a:noFill/>
          <a:ln/>
        </p:spPr>
        <p:txBody>
          <a:bodyPr wrap="none" lIns="0" tIns="0" rIns="0" bIns="0" rtlCol="0" anchor="t"/>
          <a:lstStyle/>
          <a:p>
            <a:pPr marL="0" indent="0" algn="l">
              <a:lnSpc>
                <a:spcPts val="4450"/>
              </a:lnSpc>
              <a:buNone/>
            </a:pPr>
            <a:r>
              <a:rPr lang="en-US" sz="3550" b="1" dirty="0">
                <a:solidFill>
                  <a:srgbClr val="E1E5CD"/>
                </a:solidFill>
                <a:latin typeface="Outfit Bold" pitchFamily="34" charset="0"/>
                <a:ea typeface="Outfit Bold" pitchFamily="34" charset="-122"/>
                <a:cs typeface="Outfit Bold" pitchFamily="34" charset="-120"/>
              </a:rPr>
              <a:t>COto &amp; CMoto: Sự Chuyên biệt của Kế thừa</a:t>
            </a:r>
            <a:endParaRPr lang="en-US" sz="3550" dirty="0"/>
          </a:p>
        </p:txBody>
      </p:sp>
      <p:sp>
        <p:nvSpPr>
          <p:cNvPr id="3" name="Text 1"/>
          <p:cNvSpPr/>
          <p:nvPr/>
        </p:nvSpPr>
        <p:spPr>
          <a:xfrm>
            <a:off x="793790" y="2369463"/>
            <a:ext cx="13042821" cy="741045"/>
          </a:xfrm>
          <a:prstGeom prst="rect">
            <a:avLst/>
          </a:prstGeom>
          <a:noFill/>
          <a:ln/>
        </p:spPr>
        <p:txBody>
          <a:bodyPr wrap="squar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Các lớp </a:t>
            </a:r>
            <a:r>
              <a:rPr lang="en-US" sz="1750" dirty="0">
                <a:solidFill>
                  <a:srgbClr val="C2C4B5"/>
                </a:solidFill>
                <a:highlight>
                  <a:srgbClr val="292A2C"/>
                </a:highlight>
                <a:latin typeface="Consolas" pitchFamily="34" charset="0"/>
                <a:ea typeface="Consolas" pitchFamily="34" charset="-122"/>
                <a:cs typeface="Consolas" pitchFamily="34" charset="-120"/>
              </a:rPr>
              <a:t>COto</a:t>
            </a:r>
            <a:r>
              <a:rPr lang="en-US" sz="1750" dirty="0">
                <a:solidFill>
                  <a:srgbClr val="C2C4B5"/>
                </a:solidFill>
                <a:latin typeface="Bitter" pitchFamily="34" charset="0"/>
                <a:ea typeface="Bitter" pitchFamily="34" charset="-122"/>
                <a:cs typeface="Bitter" pitchFamily="34" charset="-120"/>
              </a:rPr>
              <a:t> và </a:t>
            </a:r>
            <a:r>
              <a:rPr lang="en-US" sz="1750" dirty="0">
                <a:solidFill>
                  <a:srgbClr val="C2C4B5"/>
                </a:solidFill>
                <a:highlight>
                  <a:srgbClr val="292A2C"/>
                </a:highlight>
                <a:latin typeface="Consolas" pitchFamily="34" charset="0"/>
                <a:ea typeface="Consolas" pitchFamily="34" charset="-122"/>
                <a:cs typeface="Consolas" pitchFamily="34" charset="-120"/>
              </a:rPr>
              <a:t>CMoto</a:t>
            </a:r>
            <a:r>
              <a:rPr lang="en-US" sz="1750" dirty="0">
                <a:solidFill>
                  <a:srgbClr val="C2C4B5"/>
                </a:solidFill>
                <a:latin typeface="Bitter" pitchFamily="34" charset="0"/>
                <a:ea typeface="Bitter" pitchFamily="34" charset="-122"/>
                <a:cs typeface="Bitter" pitchFamily="34" charset="-120"/>
              </a:rPr>
              <a:t> minh họa mạnh mẽ khái niệm kế thừa và đa hình trong OOP, cho phép chúng ta xử lý các loại phương tiện khác nhau một cách thống nhất nhưng vẫn duy trì tính đặc thù.</a:t>
            </a:r>
            <a:endParaRPr lang="en-US" sz="1750" dirty="0"/>
          </a:p>
        </p:txBody>
      </p:sp>
      <p:sp>
        <p:nvSpPr>
          <p:cNvPr id="4" name="Shape 2"/>
          <p:cNvSpPr/>
          <p:nvPr/>
        </p:nvSpPr>
        <p:spPr>
          <a:xfrm>
            <a:off x="793790" y="3705820"/>
            <a:ext cx="6407944" cy="3174921"/>
          </a:xfrm>
          <a:prstGeom prst="roundRect">
            <a:avLst>
              <a:gd name="adj" fmla="val 4608"/>
            </a:avLst>
          </a:prstGeom>
          <a:solidFill>
            <a:srgbClr val="1C1D1F"/>
          </a:solidFill>
          <a:ln/>
        </p:spPr>
        <p:txBody>
          <a:bodyPr/>
          <a:lstStyle/>
          <a:p>
            <a:endParaRPr lang="en-US"/>
          </a:p>
        </p:txBody>
      </p:sp>
      <p:sp>
        <p:nvSpPr>
          <p:cNvPr id="5" name="Shape 3"/>
          <p:cNvSpPr/>
          <p:nvPr/>
        </p:nvSpPr>
        <p:spPr>
          <a:xfrm>
            <a:off x="793790" y="3675340"/>
            <a:ext cx="6407944" cy="121920"/>
          </a:xfrm>
          <a:prstGeom prst="roundRect">
            <a:avLst>
              <a:gd name="adj" fmla="val 27907"/>
            </a:avLst>
          </a:prstGeom>
          <a:solidFill>
            <a:srgbClr val="9FA582"/>
          </a:solidFill>
          <a:ln/>
        </p:spPr>
        <p:txBody>
          <a:bodyPr/>
          <a:lstStyle/>
          <a:p>
            <a:endParaRPr lang="en-US"/>
          </a:p>
        </p:txBody>
      </p:sp>
      <p:sp>
        <p:nvSpPr>
          <p:cNvPr id="6" name="Shape 4"/>
          <p:cNvSpPr/>
          <p:nvPr/>
        </p:nvSpPr>
        <p:spPr>
          <a:xfrm>
            <a:off x="3657540" y="3365659"/>
            <a:ext cx="680442" cy="680442"/>
          </a:xfrm>
          <a:prstGeom prst="roundRect">
            <a:avLst>
              <a:gd name="adj" fmla="val 134383"/>
            </a:avLst>
          </a:prstGeom>
          <a:solidFill>
            <a:srgbClr val="9FA582"/>
          </a:solidFill>
          <a:ln/>
        </p:spPr>
        <p:txBody>
          <a:bodyPr/>
          <a:lstStyle/>
          <a:p>
            <a:endParaRPr lang="en-US"/>
          </a:p>
        </p:txBody>
      </p:sp>
      <p:pic>
        <p:nvPicPr>
          <p:cNvPr id="7"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1614" y="3569732"/>
            <a:ext cx="272177" cy="272177"/>
          </a:xfrm>
          <a:prstGeom prst="rect">
            <a:avLst/>
          </a:prstGeom>
        </p:spPr>
      </p:pic>
      <p:sp>
        <p:nvSpPr>
          <p:cNvPr id="8" name="Text 5"/>
          <p:cNvSpPr/>
          <p:nvPr/>
        </p:nvSpPr>
        <p:spPr>
          <a:xfrm>
            <a:off x="1051084" y="427279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C2C4B5"/>
                </a:solidFill>
                <a:latin typeface="Outfit Bold" pitchFamily="34" charset="0"/>
                <a:ea typeface="Outfit Bold" pitchFamily="34" charset="-122"/>
                <a:cs typeface="Outfit Bold" pitchFamily="34" charset="-120"/>
              </a:rPr>
              <a:t>Lớp COto</a:t>
            </a:r>
            <a:endParaRPr lang="en-US" sz="2200" dirty="0"/>
          </a:p>
        </p:txBody>
      </p:sp>
      <p:sp>
        <p:nvSpPr>
          <p:cNvPr id="9" name="Text 6"/>
          <p:cNvSpPr/>
          <p:nvPr/>
        </p:nvSpPr>
        <p:spPr>
          <a:xfrm>
            <a:off x="1051084" y="4763214"/>
            <a:ext cx="5893356" cy="1860233"/>
          </a:xfrm>
          <a:prstGeom prst="rect">
            <a:avLst/>
          </a:prstGeom>
          <a:noFill/>
          <a:ln/>
        </p:spPr>
        <p:txBody>
          <a:bodyPr wrap="squar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Kế thừa từ </a:t>
            </a:r>
            <a:r>
              <a:rPr lang="en-US" sz="1750" dirty="0">
                <a:solidFill>
                  <a:srgbClr val="C2C4B5"/>
                </a:solidFill>
                <a:highlight>
                  <a:srgbClr val="292A2C"/>
                </a:highlight>
                <a:latin typeface="Consolas" pitchFamily="34" charset="0"/>
                <a:ea typeface="Consolas" pitchFamily="34" charset="-122"/>
                <a:cs typeface="Consolas" pitchFamily="34" charset="-120"/>
              </a:rPr>
              <a:t>CPhuongTien</a:t>
            </a:r>
            <a:r>
              <a:rPr lang="en-US" sz="1750" dirty="0">
                <a:solidFill>
                  <a:srgbClr val="C2C4B5"/>
                </a:solidFill>
                <a:latin typeface="Bitter" pitchFamily="34" charset="0"/>
                <a:ea typeface="Bitter" pitchFamily="34" charset="-122"/>
                <a:cs typeface="Bitter" pitchFamily="34" charset="-120"/>
              </a:rPr>
              <a:t> và bổ sung thuộc tính như số chỗ ngồi và kiểu động cơ. Các phương thức </a:t>
            </a:r>
            <a:r>
              <a:rPr lang="en-US" sz="1750" dirty="0">
                <a:solidFill>
                  <a:srgbClr val="C2C4B5"/>
                </a:solidFill>
                <a:highlight>
                  <a:srgbClr val="292A2C"/>
                </a:highlight>
                <a:latin typeface="Consolas" pitchFamily="34" charset="0"/>
                <a:ea typeface="Consolas" pitchFamily="34" charset="-122"/>
                <a:cs typeface="Consolas" pitchFamily="34" charset="-120"/>
              </a:rPr>
              <a:t>Nhap(), Xuat(), GhiFile(), DocFile()</a:t>
            </a:r>
            <a:r>
              <a:rPr lang="en-US" sz="1750" dirty="0">
                <a:solidFill>
                  <a:srgbClr val="C2C4B5"/>
                </a:solidFill>
                <a:latin typeface="Bitter" pitchFamily="34" charset="0"/>
                <a:ea typeface="Bitter" pitchFamily="34" charset="-122"/>
                <a:cs typeface="Bitter" pitchFamily="34" charset="-120"/>
              </a:rPr>
              <a:t> được </a:t>
            </a:r>
            <a:r>
              <a:rPr lang="en-US" sz="1750" dirty="0">
                <a:solidFill>
                  <a:srgbClr val="9FA582"/>
                </a:solidFill>
                <a:latin typeface="Bitter" pitchFamily="34" charset="0"/>
                <a:ea typeface="Bitter" pitchFamily="34" charset="-122"/>
                <a:cs typeface="Bitter" pitchFamily="34" charset="-120"/>
              </a:rPr>
              <a:t>override</a:t>
            </a:r>
            <a:r>
              <a:rPr lang="en-US" sz="1750" dirty="0">
                <a:solidFill>
                  <a:srgbClr val="C2C4B5"/>
                </a:solidFill>
                <a:latin typeface="Bitter" pitchFamily="34" charset="0"/>
                <a:ea typeface="Bitter" pitchFamily="34" charset="-122"/>
                <a:cs typeface="Bitter" pitchFamily="34" charset="-120"/>
              </a:rPr>
              <a:t> để xử lý thông tin riêng của ô tô, bao gồm việc ghi file theo định dạng chuyên biệt.</a:t>
            </a:r>
            <a:endParaRPr lang="en-US" sz="1750" dirty="0"/>
          </a:p>
        </p:txBody>
      </p:sp>
      <p:sp>
        <p:nvSpPr>
          <p:cNvPr id="10" name="Shape 7"/>
          <p:cNvSpPr/>
          <p:nvPr/>
        </p:nvSpPr>
        <p:spPr>
          <a:xfrm>
            <a:off x="7428548" y="3705820"/>
            <a:ext cx="6408063" cy="3174921"/>
          </a:xfrm>
          <a:prstGeom prst="roundRect">
            <a:avLst>
              <a:gd name="adj" fmla="val 4608"/>
            </a:avLst>
          </a:prstGeom>
          <a:solidFill>
            <a:srgbClr val="1C1D1F"/>
          </a:solidFill>
          <a:ln/>
        </p:spPr>
        <p:txBody>
          <a:bodyPr/>
          <a:lstStyle/>
          <a:p>
            <a:endParaRPr lang="en-US"/>
          </a:p>
        </p:txBody>
      </p:sp>
      <p:sp>
        <p:nvSpPr>
          <p:cNvPr id="11" name="Shape 8"/>
          <p:cNvSpPr/>
          <p:nvPr/>
        </p:nvSpPr>
        <p:spPr>
          <a:xfrm>
            <a:off x="7428548" y="3675340"/>
            <a:ext cx="6408063" cy="121920"/>
          </a:xfrm>
          <a:prstGeom prst="roundRect">
            <a:avLst>
              <a:gd name="adj" fmla="val 27907"/>
            </a:avLst>
          </a:prstGeom>
          <a:solidFill>
            <a:srgbClr val="9FA582"/>
          </a:solidFill>
          <a:ln/>
        </p:spPr>
        <p:txBody>
          <a:bodyPr/>
          <a:lstStyle/>
          <a:p>
            <a:endParaRPr lang="en-US"/>
          </a:p>
        </p:txBody>
      </p:sp>
      <p:sp>
        <p:nvSpPr>
          <p:cNvPr id="12" name="Shape 9"/>
          <p:cNvSpPr/>
          <p:nvPr/>
        </p:nvSpPr>
        <p:spPr>
          <a:xfrm>
            <a:off x="10292298" y="3365659"/>
            <a:ext cx="680442" cy="680442"/>
          </a:xfrm>
          <a:prstGeom prst="roundRect">
            <a:avLst>
              <a:gd name="adj" fmla="val 134383"/>
            </a:avLst>
          </a:prstGeom>
          <a:solidFill>
            <a:srgbClr val="9FA582"/>
          </a:solidFill>
          <a:ln/>
        </p:spPr>
        <p:txBody>
          <a:bodyPr/>
          <a:lstStyle/>
          <a:p>
            <a:endParaRPr lang="en-US"/>
          </a:p>
        </p:txBody>
      </p:sp>
      <p:pic>
        <p:nvPicPr>
          <p:cNvPr id="13"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96371" y="3569732"/>
            <a:ext cx="272177" cy="272177"/>
          </a:xfrm>
          <a:prstGeom prst="rect">
            <a:avLst/>
          </a:prstGeom>
        </p:spPr>
      </p:pic>
      <p:sp>
        <p:nvSpPr>
          <p:cNvPr id="14" name="Text 10"/>
          <p:cNvSpPr/>
          <p:nvPr/>
        </p:nvSpPr>
        <p:spPr>
          <a:xfrm>
            <a:off x="7685842" y="427279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C2C4B5"/>
                </a:solidFill>
                <a:latin typeface="Outfit Bold" pitchFamily="34" charset="0"/>
                <a:ea typeface="Outfit Bold" pitchFamily="34" charset="-122"/>
                <a:cs typeface="Outfit Bold" pitchFamily="34" charset="-120"/>
              </a:rPr>
              <a:t>Lớp CMoto</a:t>
            </a:r>
            <a:endParaRPr lang="en-US" sz="2200" dirty="0"/>
          </a:p>
        </p:txBody>
      </p:sp>
      <p:sp>
        <p:nvSpPr>
          <p:cNvPr id="15" name="Text 11"/>
          <p:cNvSpPr/>
          <p:nvPr/>
        </p:nvSpPr>
        <p:spPr>
          <a:xfrm>
            <a:off x="7685842" y="4763214"/>
            <a:ext cx="5893475" cy="1829753"/>
          </a:xfrm>
          <a:prstGeom prst="rect">
            <a:avLst/>
          </a:prstGeom>
          <a:noFill/>
          <a:ln/>
        </p:spPr>
        <p:txBody>
          <a:bodyPr wrap="squar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Cũng kế thừa từ </a:t>
            </a:r>
            <a:r>
              <a:rPr lang="en-US" sz="1750" dirty="0">
                <a:solidFill>
                  <a:srgbClr val="C2C4B5"/>
                </a:solidFill>
                <a:highlight>
                  <a:srgbClr val="292A2C"/>
                </a:highlight>
                <a:latin typeface="Consolas" pitchFamily="34" charset="0"/>
                <a:ea typeface="Consolas" pitchFamily="34" charset="-122"/>
                <a:cs typeface="Consolas" pitchFamily="34" charset="-120"/>
              </a:rPr>
              <a:t>CPhuongTien</a:t>
            </a:r>
            <a:r>
              <a:rPr lang="en-US" sz="1750" dirty="0">
                <a:solidFill>
                  <a:srgbClr val="C2C4B5"/>
                </a:solidFill>
                <a:latin typeface="Bitter" pitchFamily="34" charset="0"/>
                <a:ea typeface="Bitter" pitchFamily="34" charset="-122"/>
                <a:cs typeface="Bitter" pitchFamily="34" charset="-120"/>
              </a:rPr>
              <a:t> nhưng có thuộc tính riêng là loại xe (ví dụ: xe số, xe ga). Tương tự, tất cả các phương thức quan trọng đều được </a:t>
            </a:r>
            <a:r>
              <a:rPr lang="en-US" sz="1750" dirty="0">
                <a:solidFill>
                  <a:srgbClr val="9FA582"/>
                </a:solidFill>
                <a:latin typeface="Bitter" pitchFamily="34" charset="0"/>
                <a:ea typeface="Bitter" pitchFamily="34" charset="-122"/>
                <a:cs typeface="Bitter" pitchFamily="34" charset="-120"/>
              </a:rPr>
              <a:t>override</a:t>
            </a:r>
            <a:r>
              <a:rPr lang="en-US" sz="1750" dirty="0">
                <a:solidFill>
                  <a:srgbClr val="C2C4B5"/>
                </a:solidFill>
                <a:latin typeface="Bitter" pitchFamily="34" charset="0"/>
                <a:ea typeface="Bitter" pitchFamily="34" charset="-122"/>
                <a:cs typeface="Bitter" pitchFamily="34" charset="-120"/>
              </a:rPr>
              <a:t>. Đặc biệt, các trường dữ liệu không áp dụng sẽ được đánh dấu bằng "N/A" để duy trì tính nhất quán khi hiển thị hoặc lưu trữ.</a:t>
            </a:r>
            <a:endParaRPr lang="en-US" sz="1750" dirty="0"/>
          </a:p>
        </p:txBody>
      </p:sp>
      <p:pic>
        <p:nvPicPr>
          <p:cNvPr id="6146" name="Picture 2" descr="Black - Simple English Wikipedia, the free encyclopedia">
            <a:extLst>
              <a:ext uri="{FF2B5EF4-FFF2-40B4-BE49-F238E27FC236}">
                <a16:creationId xmlns:a16="http://schemas.microsoft.com/office/drawing/2014/main" id="{7100AD25-B3E9-67E3-2855-2D9A7DCE40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487275" y="7702062"/>
            <a:ext cx="2143125" cy="5275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50771" y="354092"/>
            <a:ext cx="5275183" cy="321826"/>
          </a:xfrm>
          <a:prstGeom prst="rect">
            <a:avLst/>
          </a:prstGeom>
          <a:noFill/>
          <a:ln/>
        </p:spPr>
        <p:txBody>
          <a:bodyPr wrap="none" lIns="0" tIns="0" rIns="0" bIns="0" rtlCol="0" anchor="t"/>
          <a:lstStyle/>
          <a:p>
            <a:pPr marL="0" indent="0" algn="l">
              <a:lnSpc>
                <a:spcPts val="2500"/>
              </a:lnSpc>
              <a:buNone/>
            </a:pPr>
            <a:r>
              <a:rPr lang="en-US" sz="2000" b="1" dirty="0">
                <a:solidFill>
                  <a:srgbClr val="E1E5CD"/>
                </a:solidFill>
                <a:latin typeface="Outfit Bold" pitchFamily="34" charset="0"/>
                <a:ea typeface="Outfit Bold" pitchFamily="34" charset="-122"/>
                <a:cs typeface="Outfit Bold" pitchFamily="34" charset="-120"/>
              </a:rPr>
              <a:t>Quản lý Dữ liệu: Cấu trúc Node và Linked List</a:t>
            </a:r>
            <a:endParaRPr lang="en-US" sz="2000" dirty="0"/>
          </a:p>
        </p:txBody>
      </p:sp>
      <p:sp>
        <p:nvSpPr>
          <p:cNvPr id="3" name="Text 1"/>
          <p:cNvSpPr/>
          <p:nvPr/>
        </p:nvSpPr>
        <p:spPr>
          <a:xfrm>
            <a:off x="450771" y="933450"/>
            <a:ext cx="13728859" cy="206097"/>
          </a:xfrm>
          <a:prstGeom prst="rect">
            <a:avLst/>
          </a:prstGeom>
          <a:noFill/>
          <a:ln/>
        </p:spPr>
        <p:txBody>
          <a:bodyPr wrap="none" lIns="0" tIns="0" rIns="0" bIns="0" rtlCol="0" anchor="t"/>
          <a:lstStyle/>
          <a:p>
            <a:pPr marL="0" indent="0" algn="l">
              <a:lnSpc>
                <a:spcPts val="1600"/>
              </a:lnSpc>
              <a:buNone/>
            </a:pPr>
            <a:r>
              <a:rPr lang="en-US" sz="1000" dirty="0">
                <a:solidFill>
                  <a:srgbClr val="C2C4B5"/>
                </a:solidFill>
                <a:latin typeface="Bitter" pitchFamily="34" charset="0"/>
                <a:ea typeface="Bitter" pitchFamily="34" charset="-122"/>
                <a:cs typeface="Bitter" pitchFamily="34" charset="-120"/>
              </a:rPr>
              <a:t>Để lưu trữ và quản lý linh hoạt một danh sách các phương tiện với số lượng không cố định, chúng ta sử dụng cấu trúc Linked List. Mỗi phương tiện được đóng gói trong một Node.</a:t>
            </a:r>
            <a:endParaRPr lang="en-US" sz="1000" dirty="0"/>
          </a:p>
        </p:txBody>
      </p:sp>
      <p:sp>
        <p:nvSpPr>
          <p:cNvPr id="4" name="Text 2"/>
          <p:cNvSpPr/>
          <p:nvPr/>
        </p:nvSpPr>
        <p:spPr>
          <a:xfrm>
            <a:off x="450771" y="1413034"/>
            <a:ext cx="2317433" cy="241459"/>
          </a:xfrm>
          <a:prstGeom prst="rect">
            <a:avLst/>
          </a:prstGeom>
          <a:noFill/>
          <a:ln/>
        </p:spPr>
        <p:txBody>
          <a:bodyPr wrap="none" lIns="0" tIns="0" rIns="0" bIns="0" rtlCol="0" anchor="t"/>
          <a:lstStyle/>
          <a:p>
            <a:pPr marL="0" indent="0" algn="l">
              <a:lnSpc>
                <a:spcPts val="1900"/>
              </a:lnSpc>
              <a:buNone/>
            </a:pPr>
            <a:r>
              <a:rPr lang="en-US" sz="1500" b="1" dirty="0">
                <a:solidFill>
                  <a:srgbClr val="E1E5CD"/>
                </a:solidFill>
                <a:latin typeface="Outfit Bold" pitchFamily="34" charset="0"/>
                <a:ea typeface="Outfit Bold" pitchFamily="34" charset="-122"/>
                <a:cs typeface="Outfit Bold" pitchFamily="34" charset="-120"/>
              </a:rPr>
              <a:t>Cấu trúc NodePhuongTien</a:t>
            </a:r>
            <a:endParaRPr lang="en-US" sz="1500" dirty="0"/>
          </a:p>
        </p:txBody>
      </p:sp>
      <p:sp>
        <p:nvSpPr>
          <p:cNvPr id="5" name="Text 3"/>
          <p:cNvSpPr/>
          <p:nvPr/>
        </p:nvSpPr>
        <p:spPr>
          <a:xfrm>
            <a:off x="450771" y="1783199"/>
            <a:ext cx="6707386" cy="206097"/>
          </a:xfrm>
          <a:prstGeom prst="rect">
            <a:avLst/>
          </a:prstGeom>
          <a:noFill/>
          <a:ln/>
        </p:spPr>
        <p:txBody>
          <a:bodyPr wrap="none" lIns="0" tIns="0" rIns="0" bIns="0" rtlCol="0" anchor="t"/>
          <a:lstStyle/>
          <a:p>
            <a:pPr marL="0" indent="0" algn="l">
              <a:lnSpc>
                <a:spcPts val="1600"/>
              </a:lnSpc>
              <a:buNone/>
            </a:pPr>
            <a:r>
              <a:rPr lang="en-US" sz="1000" dirty="0">
                <a:solidFill>
                  <a:srgbClr val="C2C4B5"/>
                </a:solidFill>
                <a:latin typeface="Bitter" pitchFamily="34" charset="0"/>
                <a:ea typeface="Bitter" pitchFamily="34" charset="-122"/>
                <a:cs typeface="Bitter" pitchFamily="34" charset="-120"/>
              </a:rPr>
              <a:t>Mỗi Node trong danh sách chứa:</a:t>
            </a:r>
            <a:endParaRPr lang="en-US" sz="1000" dirty="0"/>
          </a:p>
        </p:txBody>
      </p:sp>
      <p:sp>
        <p:nvSpPr>
          <p:cNvPr id="6" name="Text 4"/>
          <p:cNvSpPr/>
          <p:nvPr/>
        </p:nvSpPr>
        <p:spPr>
          <a:xfrm>
            <a:off x="450771" y="2105144"/>
            <a:ext cx="6707386" cy="213717"/>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C2C4B5"/>
                </a:solidFill>
                <a:highlight>
                  <a:srgbClr val="292A2C"/>
                </a:highlight>
                <a:latin typeface="Consolas" pitchFamily="34" charset="0"/>
                <a:ea typeface="Consolas" pitchFamily="34" charset="-122"/>
                <a:cs typeface="Consolas" pitchFamily="34" charset="-120"/>
              </a:rPr>
              <a:t>CPhuongTien* data:</a:t>
            </a:r>
            <a:r>
              <a:rPr lang="en-US" sz="1000" dirty="0">
                <a:solidFill>
                  <a:srgbClr val="C2C4B5"/>
                </a:solidFill>
                <a:latin typeface="Bitter" pitchFamily="34" charset="0"/>
                <a:ea typeface="Bitter" pitchFamily="34" charset="-122"/>
                <a:cs typeface="Bitter" pitchFamily="34" charset="-120"/>
              </a:rPr>
              <a:t> Con trỏ tới đối tượng phương tiện (đa hình)</a:t>
            </a:r>
            <a:endParaRPr lang="en-US" sz="1000" dirty="0"/>
          </a:p>
        </p:txBody>
      </p:sp>
      <p:sp>
        <p:nvSpPr>
          <p:cNvPr id="7" name="Text 5"/>
          <p:cNvSpPr/>
          <p:nvPr/>
        </p:nvSpPr>
        <p:spPr>
          <a:xfrm>
            <a:off x="450771" y="2363867"/>
            <a:ext cx="6707386" cy="213717"/>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C2C4B5"/>
                </a:solidFill>
                <a:highlight>
                  <a:srgbClr val="292A2C"/>
                </a:highlight>
                <a:latin typeface="Consolas" pitchFamily="34" charset="0"/>
                <a:ea typeface="Consolas" pitchFamily="34" charset="-122"/>
                <a:cs typeface="Consolas" pitchFamily="34" charset="-120"/>
              </a:rPr>
              <a:t>NodePhuongTien* next:</a:t>
            </a:r>
            <a:r>
              <a:rPr lang="en-US" sz="1000" dirty="0">
                <a:solidFill>
                  <a:srgbClr val="C2C4B5"/>
                </a:solidFill>
                <a:latin typeface="Bitter" pitchFamily="34" charset="0"/>
                <a:ea typeface="Bitter" pitchFamily="34" charset="-122"/>
                <a:cs typeface="Bitter" pitchFamily="34" charset="-120"/>
              </a:rPr>
              <a:t> Con trỏ tới Node kế tiếp</a:t>
            </a:r>
            <a:endParaRPr lang="en-US" sz="1000" dirty="0"/>
          </a:p>
        </p:txBody>
      </p:sp>
      <p:pic>
        <p:nvPicPr>
          <p:cNvPr id="8" name="Image 0" descr="preencoded.png"/>
          <p:cNvPicPr>
            <a:picLocks noChangeAspect="1"/>
          </p:cNvPicPr>
          <p:nvPr/>
        </p:nvPicPr>
        <p:blipFill>
          <a:blip r:embed="rId3"/>
          <a:stretch>
            <a:fillRect/>
          </a:stretch>
        </p:blipFill>
        <p:spPr>
          <a:xfrm>
            <a:off x="0" y="2743025"/>
            <a:ext cx="6928338" cy="5498123"/>
          </a:xfrm>
          <a:prstGeom prst="rect">
            <a:avLst/>
          </a:prstGeom>
        </p:spPr>
      </p:pic>
      <p:sp>
        <p:nvSpPr>
          <p:cNvPr id="9" name="Text 6"/>
          <p:cNvSpPr/>
          <p:nvPr/>
        </p:nvSpPr>
        <p:spPr>
          <a:xfrm>
            <a:off x="7479863" y="1413034"/>
            <a:ext cx="2499241" cy="241459"/>
          </a:xfrm>
          <a:prstGeom prst="rect">
            <a:avLst/>
          </a:prstGeom>
          <a:noFill/>
          <a:ln/>
        </p:spPr>
        <p:txBody>
          <a:bodyPr wrap="none" lIns="0" tIns="0" rIns="0" bIns="0" rtlCol="0" anchor="t"/>
          <a:lstStyle/>
          <a:p>
            <a:pPr marL="0" indent="0" algn="l">
              <a:lnSpc>
                <a:spcPts val="1900"/>
              </a:lnSpc>
              <a:buNone/>
            </a:pPr>
            <a:r>
              <a:rPr lang="en-US" sz="1500" b="1" dirty="0">
                <a:solidFill>
                  <a:srgbClr val="E1E5CD"/>
                </a:solidFill>
                <a:latin typeface="Outfit Bold" pitchFamily="34" charset="0"/>
                <a:ea typeface="Outfit Bold" pitchFamily="34" charset="-122"/>
                <a:cs typeface="Outfit Bold" pitchFamily="34" charset="-120"/>
              </a:rPr>
              <a:t>Lớp CDanhSachPhuongTien</a:t>
            </a:r>
            <a:endParaRPr lang="en-US" sz="1500" dirty="0"/>
          </a:p>
        </p:txBody>
      </p:sp>
      <p:sp>
        <p:nvSpPr>
          <p:cNvPr id="10" name="Text 7"/>
          <p:cNvSpPr/>
          <p:nvPr/>
        </p:nvSpPr>
        <p:spPr>
          <a:xfrm>
            <a:off x="7479863" y="1783199"/>
            <a:ext cx="6707386" cy="213717"/>
          </a:xfrm>
          <a:prstGeom prst="rect">
            <a:avLst/>
          </a:prstGeom>
          <a:noFill/>
          <a:ln/>
        </p:spPr>
        <p:txBody>
          <a:bodyPr wrap="none" lIns="0" tIns="0" rIns="0" bIns="0" rtlCol="0" anchor="t"/>
          <a:lstStyle/>
          <a:p>
            <a:pPr marL="0" indent="0" algn="l">
              <a:lnSpc>
                <a:spcPts val="1600"/>
              </a:lnSpc>
              <a:buNone/>
            </a:pPr>
            <a:r>
              <a:rPr lang="en-US" sz="1000" dirty="0">
                <a:solidFill>
                  <a:srgbClr val="C2C4B5"/>
                </a:solidFill>
                <a:latin typeface="Bitter" pitchFamily="34" charset="0"/>
                <a:ea typeface="Bitter" pitchFamily="34" charset="-122"/>
                <a:cs typeface="Bitter" pitchFamily="34" charset="-120"/>
              </a:rPr>
              <a:t>Lớp này quản lý toàn bộ Linked List thông qua con trỏ </a:t>
            </a:r>
            <a:r>
              <a:rPr lang="en-US" sz="1000" dirty="0">
                <a:solidFill>
                  <a:srgbClr val="C2C4B5"/>
                </a:solidFill>
                <a:highlight>
                  <a:srgbClr val="292A2C"/>
                </a:highlight>
                <a:latin typeface="Consolas" pitchFamily="34" charset="0"/>
                <a:ea typeface="Consolas" pitchFamily="34" charset="-122"/>
                <a:cs typeface="Consolas" pitchFamily="34" charset="-120"/>
              </a:rPr>
              <a:t>head</a:t>
            </a:r>
            <a:r>
              <a:rPr lang="en-US" sz="1000" dirty="0">
                <a:solidFill>
                  <a:srgbClr val="C2C4B5"/>
                </a:solidFill>
                <a:latin typeface="Bitter" pitchFamily="34" charset="0"/>
                <a:ea typeface="Bitter" pitchFamily="34" charset="-122"/>
                <a:cs typeface="Bitter" pitchFamily="34" charset="-120"/>
              </a:rPr>
              <a:t> và cung cấp các thao tác cơ bản:</a:t>
            </a:r>
            <a:endParaRPr lang="en-US" sz="1000" dirty="0"/>
          </a:p>
        </p:txBody>
      </p:sp>
      <p:sp>
        <p:nvSpPr>
          <p:cNvPr id="11" name="Text 8"/>
          <p:cNvSpPr/>
          <p:nvPr/>
        </p:nvSpPr>
        <p:spPr>
          <a:xfrm>
            <a:off x="7479863" y="2112764"/>
            <a:ext cx="6707386" cy="206097"/>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C2C4B5"/>
                </a:solidFill>
                <a:latin typeface="Bitter" pitchFamily="34" charset="0"/>
                <a:ea typeface="Bitter" pitchFamily="34" charset="-122"/>
                <a:cs typeface="Bitter" pitchFamily="34" charset="-120"/>
              </a:rPr>
              <a:t>Thêm phương tiện vào cuối danh sách.</a:t>
            </a:r>
            <a:endParaRPr lang="en-US" sz="1000" dirty="0"/>
          </a:p>
        </p:txBody>
      </p:sp>
      <p:sp>
        <p:nvSpPr>
          <p:cNvPr id="12" name="Text 9"/>
          <p:cNvSpPr/>
          <p:nvPr/>
        </p:nvSpPr>
        <p:spPr>
          <a:xfrm>
            <a:off x="7479863" y="2363867"/>
            <a:ext cx="6707386" cy="206097"/>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C2C4B5"/>
                </a:solidFill>
                <a:latin typeface="Bitter" pitchFamily="34" charset="0"/>
                <a:ea typeface="Bitter" pitchFamily="34" charset="-122"/>
                <a:cs typeface="Bitter" pitchFamily="34" charset="-120"/>
              </a:rPr>
              <a:t>Xóa phương tiện dựa trên biển số.</a:t>
            </a:r>
            <a:endParaRPr lang="en-US" sz="1000" dirty="0"/>
          </a:p>
        </p:txBody>
      </p:sp>
      <p:sp>
        <p:nvSpPr>
          <p:cNvPr id="13" name="Text 10"/>
          <p:cNvSpPr/>
          <p:nvPr/>
        </p:nvSpPr>
        <p:spPr>
          <a:xfrm>
            <a:off x="7479863" y="2614970"/>
            <a:ext cx="6707386" cy="206097"/>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C2C4B5"/>
                </a:solidFill>
                <a:latin typeface="Bitter" pitchFamily="34" charset="0"/>
                <a:ea typeface="Bitter" pitchFamily="34" charset="-122"/>
                <a:cs typeface="Bitter" pitchFamily="34" charset="-120"/>
              </a:rPr>
              <a:t>Tìm kiếm phương tiện (linear search).</a:t>
            </a:r>
            <a:endParaRPr lang="en-US" sz="1000" dirty="0"/>
          </a:p>
        </p:txBody>
      </p:sp>
      <p:sp>
        <p:nvSpPr>
          <p:cNvPr id="14" name="Text 11"/>
          <p:cNvSpPr/>
          <p:nvPr/>
        </p:nvSpPr>
        <p:spPr>
          <a:xfrm>
            <a:off x="7479863" y="2866073"/>
            <a:ext cx="6707386" cy="206097"/>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C2C4B5"/>
                </a:solidFill>
                <a:latin typeface="Bitter" pitchFamily="34" charset="0"/>
                <a:ea typeface="Bitter" pitchFamily="34" charset="-122"/>
                <a:cs typeface="Bitter" pitchFamily="34" charset="-120"/>
              </a:rPr>
              <a:t>Đếm tổng số phương tiện.</a:t>
            </a:r>
            <a:endParaRPr lang="en-US" sz="1000" dirty="0"/>
          </a:p>
        </p:txBody>
      </p:sp>
      <p:sp>
        <p:nvSpPr>
          <p:cNvPr id="15" name="Text 12"/>
          <p:cNvSpPr/>
          <p:nvPr/>
        </p:nvSpPr>
        <p:spPr>
          <a:xfrm>
            <a:off x="7479863" y="3117175"/>
            <a:ext cx="6707386" cy="206097"/>
          </a:xfrm>
          <a:prstGeom prst="rect">
            <a:avLst/>
          </a:prstGeom>
          <a:noFill/>
          <a:ln/>
        </p:spPr>
        <p:txBody>
          <a:bodyPr wrap="none" lIns="0" tIns="0" rIns="0" bIns="0" rtlCol="0" anchor="t"/>
          <a:lstStyle/>
          <a:p>
            <a:pPr marL="342900" indent="-342900" algn="l">
              <a:lnSpc>
                <a:spcPts val="1600"/>
              </a:lnSpc>
              <a:buSzPct val="100000"/>
              <a:buChar char="•"/>
            </a:pPr>
            <a:r>
              <a:rPr lang="en-US" sz="1000" b="1" dirty="0">
                <a:solidFill>
                  <a:srgbClr val="C2C4B5"/>
                </a:solidFill>
                <a:latin typeface="Bitter" pitchFamily="34" charset="0"/>
                <a:ea typeface="Bitter" pitchFamily="34" charset="-122"/>
                <a:cs typeface="Bitter" pitchFamily="34" charset="-120"/>
              </a:rPr>
              <a:t>Xuất danh sách có phân trang</a:t>
            </a:r>
            <a:r>
              <a:rPr lang="en-US" sz="1000" dirty="0">
                <a:solidFill>
                  <a:srgbClr val="C2C4B5"/>
                </a:solidFill>
                <a:latin typeface="Bitter" pitchFamily="34" charset="0"/>
                <a:ea typeface="Bitter" pitchFamily="34" charset="-122"/>
                <a:cs typeface="Bitter" pitchFamily="34" charset="-120"/>
              </a:rPr>
              <a:t> để dễ dàng xem dữ liệu lớn.</a:t>
            </a:r>
            <a:endParaRPr lang="en-US" sz="1000" dirty="0"/>
          </a:p>
        </p:txBody>
      </p:sp>
      <p:pic>
        <p:nvPicPr>
          <p:cNvPr id="1030" name="Picture 6" descr="Black - Simple English Wikipedia, the free encyclopedia">
            <a:extLst>
              <a:ext uri="{FF2B5EF4-FFF2-40B4-BE49-F238E27FC236}">
                <a16:creationId xmlns:a16="http://schemas.microsoft.com/office/drawing/2014/main" id="{C5960E8A-65EF-AFE4-2541-87C92A4439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87275" y="7725508"/>
            <a:ext cx="2143125" cy="4936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97587" y="707946"/>
            <a:ext cx="8786932" cy="498277"/>
          </a:xfrm>
          <a:prstGeom prst="rect">
            <a:avLst/>
          </a:prstGeom>
          <a:noFill/>
          <a:ln/>
        </p:spPr>
        <p:txBody>
          <a:bodyPr wrap="none" lIns="0" tIns="0" rIns="0" bIns="0" rtlCol="0" anchor="t"/>
          <a:lstStyle/>
          <a:p>
            <a:pPr marL="0" indent="0" algn="l">
              <a:lnSpc>
                <a:spcPts val="3900"/>
              </a:lnSpc>
              <a:buNone/>
            </a:pPr>
            <a:r>
              <a:rPr lang="en-US" sz="3100" b="1" dirty="0">
                <a:solidFill>
                  <a:srgbClr val="E1E5CD"/>
                </a:solidFill>
                <a:latin typeface="Outfit Bold" pitchFamily="34" charset="0"/>
                <a:ea typeface="Outfit Bold" pitchFamily="34" charset="-122"/>
                <a:cs typeface="Outfit Bold" pitchFamily="34" charset="-120"/>
              </a:rPr>
              <a:t>Chức năng CRUD: Trái tim của Hệ thống Quản lý</a:t>
            </a:r>
            <a:endParaRPr lang="en-US" sz="3100" dirty="0"/>
          </a:p>
        </p:txBody>
      </p:sp>
      <p:sp>
        <p:nvSpPr>
          <p:cNvPr id="3" name="Text 1"/>
          <p:cNvSpPr/>
          <p:nvPr/>
        </p:nvSpPr>
        <p:spPr>
          <a:xfrm>
            <a:off x="697587" y="1604843"/>
            <a:ext cx="13235226" cy="637699"/>
          </a:xfrm>
          <a:prstGeom prst="rect">
            <a:avLst/>
          </a:prstGeom>
          <a:noFill/>
          <a:ln/>
        </p:spPr>
        <p:txBody>
          <a:bodyPr wrap="squar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Các thao tác Create, Read, Update, Delete (CRUD) là xương sống của mọi hệ thống quản lý dữ liệu. Chúng ta sẽ xem xét cách chúng được triển khai để đảm bảo tính toàn vẹn và hiệu quả.</a:t>
            </a:r>
            <a:endParaRPr lang="en-US" sz="1550" dirty="0"/>
          </a:p>
        </p:txBody>
      </p:sp>
      <p:sp>
        <p:nvSpPr>
          <p:cNvPr id="4" name="Shape 2"/>
          <p:cNvSpPr/>
          <p:nvPr/>
        </p:nvSpPr>
        <p:spPr>
          <a:xfrm>
            <a:off x="697587" y="2466737"/>
            <a:ext cx="6517958" cy="2264569"/>
          </a:xfrm>
          <a:prstGeom prst="roundRect">
            <a:avLst>
              <a:gd name="adj" fmla="val 1320"/>
            </a:avLst>
          </a:prstGeom>
          <a:solidFill>
            <a:srgbClr val="3B3C3E"/>
          </a:solidFill>
          <a:ln/>
        </p:spPr>
        <p:txBody>
          <a:bodyPr/>
          <a:lstStyle/>
          <a:p>
            <a:endParaRPr lang="en-US"/>
          </a:p>
        </p:txBody>
      </p:sp>
      <p:sp>
        <p:nvSpPr>
          <p:cNvPr id="5" name="Shape 3"/>
          <p:cNvSpPr/>
          <p:nvPr/>
        </p:nvSpPr>
        <p:spPr>
          <a:xfrm>
            <a:off x="896898" y="2666048"/>
            <a:ext cx="597932" cy="597932"/>
          </a:xfrm>
          <a:prstGeom prst="roundRect">
            <a:avLst>
              <a:gd name="adj" fmla="val 15291180"/>
            </a:avLst>
          </a:prstGeom>
          <a:solidFill>
            <a:srgbClr val="9FA582"/>
          </a:solidFill>
          <a:ln/>
        </p:spPr>
        <p:txBody>
          <a:bodyPr/>
          <a:lstStyle/>
          <a:p>
            <a:endParaRPr lang="en-US"/>
          </a:p>
        </p:txBody>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1323" y="2830473"/>
            <a:ext cx="268962" cy="268962"/>
          </a:xfrm>
          <a:prstGeom prst="rect">
            <a:avLst/>
          </a:prstGeom>
        </p:spPr>
      </p:pic>
      <p:sp>
        <p:nvSpPr>
          <p:cNvPr id="7" name="Text 4"/>
          <p:cNvSpPr/>
          <p:nvPr/>
        </p:nvSpPr>
        <p:spPr>
          <a:xfrm>
            <a:off x="896898" y="3463290"/>
            <a:ext cx="2491383" cy="311468"/>
          </a:xfrm>
          <a:prstGeom prst="rect">
            <a:avLst/>
          </a:prstGeom>
          <a:noFill/>
          <a:ln/>
        </p:spPr>
        <p:txBody>
          <a:bodyPr wrap="none" lIns="0" tIns="0" rIns="0" bIns="0" rtlCol="0" anchor="t"/>
          <a:lstStyle/>
          <a:p>
            <a:pPr marL="0" indent="0" algn="l">
              <a:lnSpc>
                <a:spcPts val="2450"/>
              </a:lnSpc>
              <a:buNone/>
            </a:pPr>
            <a:r>
              <a:rPr lang="en-US" sz="1950" b="1" dirty="0">
                <a:solidFill>
                  <a:srgbClr val="C2C4B5"/>
                </a:solidFill>
                <a:latin typeface="Outfit Bold" pitchFamily="34" charset="0"/>
                <a:ea typeface="Outfit Bold" pitchFamily="34" charset="-122"/>
                <a:cs typeface="Outfit Bold" pitchFamily="34" charset="-120"/>
              </a:rPr>
              <a:t>Thêm phương tiện</a:t>
            </a:r>
            <a:endParaRPr lang="en-US" sz="1950" dirty="0"/>
          </a:p>
        </p:txBody>
      </p:sp>
      <p:sp>
        <p:nvSpPr>
          <p:cNvPr id="8" name="Text 5"/>
          <p:cNvSpPr/>
          <p:nvPr/>
        </p:nvSpPr>
        <p:spPr>
          <a:xfrm>
            <a:off x="896898" y="3894296"/>
            <a:ext cx="6119336" cy="637699"/>
          </a:xfrm>
          <a:prstGeom prst="rect">
            <a:avLst/>
          </a:prstGeom>
          <a:noFill/>
          <a:ln/>
        </p:spPr>
        <p:txBody>
          <a:bodyPr wrap="squar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Người dùng chọn loại phương tiện (Oto/Moto), sau đó nhập thông tin. Hệ thống sẽ kiểm tra trùng biển số để tránh dữ liệu lỗi.</a:t>
            </a:r>
            <a:endParaRPr lang="en-US" sz="1550" dirty="0"/>
          </a:p>
        </p:txBody>
      </p:sp>
      <p:sp>
        <p:nvSpPr>
          <p:cNvPr id="9" name="Shape 6"/>
          <p:cNvSpPr/>
          <p:nvPr/>
        </p:nvSpPr>
        <p:spPr>
          <a:xfrm>
            <a:off x="7414855" y="2466737"/>
            <a:ext cx="6517958" cy="2264569"/>
          </a:xfrm>
          <a:prstGeom prst="roundRect">
            <a:avLst>
              <a:gd name="adj" fmla="val 1320"/>
            </a:avLst>
          </a:prstGeom>
          <a:solidFill>
            <a:srgbClr val="3B3C3E"/>
          </a:solidFill>
          <a:ln/>
        </p:spPr>
        <p:txBody>
          <a:bodyPr/>
          <a:lstStyle/>
          <a:p>
            <a:endParaRPr lang="en-US"/>
          </a:p>
        </p:txBody>
      </p:sp>
      <p:sp>
        <p:nvSpPr>
          <p:cNvPr id="10" name="Shape 7"/>
          <p:cNvSpPr/>
          <p:nvPr/>
        </p:nvSpPr>
        <p:spPr>
          <a:xfrm>
            <a:off x="7614166" y="2666048"/>
            <a:ext cx="597932" cy="597932"/>
          </a:xfrm>
          <a:prstGeom prst="roundRect">
            <a:avLst>
              <a:gd name="adj" fmla="val 15291180"/>
            </a:avLst>
          </a:prstGeom>
          <a:solidFill>
            <a:srgbClr val="9FA582"/>
          </a:solidFill>
          <a:ln/>
        </p:spPr>
        <p:txBody>
          <a:bodyPr/>
          <a:lstStyle/>
          <a:p>
            <a:endParaRPr lang="en-US"/>
          </a:p>
        </p:txBody>
      </p:sp>
      <p:pic>
        <p:nvPicPr>
          <p:cNvPr id="11"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78591" y="2830473"/>
            <a:ext cx="268962" cy="268962"/>
          </a:xfrm>
          <a:prstGeom prst="rect">
            <a:avLst/>
          </a:prstGeom>
        </p:spPr>
      </p:pic>
      <p:sp>
        <p:nvSpPr>
          <p:cNvPr id="12" name="Text 8"/>
          <p:cNvSpPr/>
          <p:nvPr/>
        </p:nvSpPr>
        <p:spPr>
          <a:xfrm>
            <a:off x="7614166" y="3463290"/>
            <a:ext cx="2491383" cy="311468"/>
          </a:xfrm>
          <a:prstGeom prst="rect">
            <a:avLst/>
          </a:prstGeom>
          <a:noFill/>
          <a:ln/>
        </p:spPr>
        <p:txBody>
          <a:bodyPr wrap="none" lIns="0" tIns="0" rIns="0" bIns="0" rtlCol="0" anchor="t"/>
          <a:lstStyle/>
          <a:p>
            <a:pPr marL="0" indent="0" algn="l">
              <a:lnSpc>
                <a:spcPts val="2450"/>
              </a:lnSpc>
              <a:buNone/>
            </a:pPr>
            <a:r>
              <a:rPr lang="en-US" sz="1950" b="1" dirty="0">
                <a:solidFill>
                  <a:srgbClr val="C2C4B5"/>
                </a:solidFill>
                <a:latin typeface="Outfit Bold" pitchFamily="34" charset="0"/>
                <a:ea typeface="Outfit Bold" pitchFamily="34" charset="-122"/>
                <a:cs typeface="Outfit Bold" pitchFamily="34" charset="-120"/>
              </a:rPr>
              <a:t>Xóa phương tiện</a:t>
            </a:r>
            <a:endParaRPr lang="en-US" sz="1950" dirty="0"/>
          </a:p>
        </p:txBody>
      </p:sp>
      <p:sp>
        <p:nvSpPr>
          <p:cNvPr id="13" name="Text 9"/>
          <p:cNvSpPr/>
          <p:nvPr/>
        </p:nvSpPr>
        <p:spPr>
          <a:xfrm>
            <a:off x="7614166" y="3894296"/>
            <a:ext cx="6119336" cy="637699"/>
          </a:xfrm>
          <a:prstGeom prst="rect">
            <a:avLst/>
          </a:prstGeom>
          <a:noFill/>
          <a:ln/>
        </p:spPr>
        <p:txBody>
          <a:bodyPr wrap="squar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Tìm kiếm node chứa phương tiện cần xóa, sau đó gỡ node đó khỏi Linked List và giải phóng bộ nhớ.</a:t>
            </a:r>
            <a:endParaRPr lang="en-US" sz="1550" dirty="0"/>
          </a:p>
        </p:txBody>
      </p:sp>
      <p:sp>
        <p:nvSpPr>
          <p:cNvPr id="14" name="Shape 10"/>
          <p:cNvSpPr/>
          <p:nvPr/>
        </p:nvSpPr>
        <p:spPr>
          <a:xfrm>
            <a:off x="697587" y="4930616"/>
            <a:ext cx="6517958" cy="2591038"/>
          </a:xfrm>
          <a:prstGeom prst="roundRect">
            <a:avLst>
              <a:gd name="adj" fmla="val 1154"/>
            </a:avLst>
          </a:prstGeom>
          <a:solidFill>
            <a:srgbClr val="3B3C3E"/>
          </a:solidFill>
          <a:ln/>
        </p:spPr>
        <p:txBody>
          <a:bodyPr/>
          <a:lstStyle/>
          <a:p>
            <a:endParaRPr lang="en-US"/>
          </a:p>
        </p:txBody>
      </p:sp>
      <p:sp>
        <p:nvSpPr>
          <p:cNvPr id="15" name="Shape 11"/>
          <p:cNvSpPr/>
          <p:nvPr/>
        </p:nvSpPr>
        <p:spPr>
          <a:xfrm>
            <a:off x="896898" y="5129927"/>
            <a:ext cx="597932" cy="597932"/>
          </a:xfrm>
          <a:prstGeom prst="roundRect">
            <a:avLst>
              <a:gd name="adj" fmla="val 15291180"/>
            </a:avLst>
          </a:prstGeom>
          <a:solidFill>
            <a:srgbClr val="9FA582"/>
          </a:solidFill>
          <a:ln/>
        </p:spPr>
        <p:txBody>
          <a:bodyPr/>
          <a:lstStyle/>
          <a:p>
            <a:endParaRPr lang="en-US"/>
          </a:p>
        </p:txBody>
      </p:sp>
      <p:pic>
        <p:nvPicPr>
          <p:cNvPr id="16"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1323" y="5294352"/>
            <a:ext cx="268962" cy="268962"/>
          </a:xfrm>
          <a:prstGeom prst="rect">
            <a:avLst/>
          </a:prstGeom>
        </p:spPr>
      </p:pic>
      <p:sp>
        <p:nvSpPr>
          <p:cNvPr id="17" name="Text 12"/>
          <p:cNvSpPr/>
          <p:nvPr/>
        </p:nvSpPr>
        <p:spPr>
          <a:xfrm>
            <a:off x="896898" y="5927169"/>
            <a:ext cx="2491383" cy="311468"/>
          </a:xfrm>
          <a:prstGeom prst="rect">
            <a:avLst/>
          </a:prstGeom>
          <a:noFill/>
          <a:ln/>
        </p:spPr>
        <p:txBody>
          <a:bodyPr wrap="none" lIns="0" tIns="0" rIns="0" bIns="0" rtlCol="0" anchor="t"/>
          <a:lstStyle/>
          <a:p>
            <a:pPr marL="0" indent="0" algn="l">
              <a:lnSpc>
                <a:spcPts val="2450"/>
              </a:lnSpc>
              <a:buNone/>
            </a:pPr>
            <a:r>
              <a:rPr lang="en-US" sz="1950" b="1" dirty="0">
                <a:solidFill>
                  <a:srgbClr val="C2C4B5"/>
                </a:solidFill>
                <a:latin typeface="Outfit Bold" pitchFamily="34" charset="0"/>
                <a:ea typeface="Outfit Bold" pitchFamily="34" charset="-122"/>
                <a:cs typeface="Outfit Bold" pitchFamily="34" charset="-120"/>
              </a:rPr>
              <a:t>Sửa phương tiện</a:t>
            </a:r>
            <a:endParaRPr lang="en-US" sz="1950" dirty="0"/>
          </a:p>
        </p:txBody>
      </p:sp>
      <p:sp>
        <p:nvSpPr>
          <p:cNvPr id="18" name="Text 13"/>
          <p:cNvSpPr/>
          <p:nvPr/>
        </p:nvSpPr>
        <p:spPr>
          <a:xfrm>
            <a:off x="896898" y="6358176"/>
            <a:ext cx="6119336" cy="964168"/>
          </a:xfrm>
          <a:prstGeom prst="rect">
            <a:avLst/>
          </a:prstGeom>
          <a:noFill/>
          <a:ln/>
        </p:spPr>
        <p:txBody>
          <a:bodyPr wrap="squar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Người dùng tìm phương tiện, sau đó chọn thuộc tính muốn sửa. Quá trình này có xử lý đặc biệt cho </a:t>
            </a:r>
            <a:r>
              <a:rPr lang="en-US" sz="1550" dirty="0">
                <a:solidFill>
                  <a:srgbClr val="C2C4B5"/>
                </a:solidFill>
                <a:highlight>
                  <a:srgbClr val="292A2C"/>
                </a:highlight>
                <a:latin typeface="Consolas" pitchFamily="34" charset="0"/>
                <a:ea typeface="Consolas" pitchFamily="34" charset="-122"/>
                <a:cs typeface="Consolas" pitchFamily="34" charset="-120"/>
              </a:rPr>
              <a:t>COto</a:t>
            </a:r>
            <a:r>
              <a:rPr lang="en-US" sz="1550" dirty="0">
                <a:solidFill>
                  <a:srgbClr val="C2C4B5"/>
                </a:solidFill>
                <a:latin typeface="Bitter" pitchFamily="34" charset="0"/>
                <a:ea typeface="Bitter" pitchFamily="34" charset="-122"/>
                <a:cs typeface="Bitter" pitchFamily="34" charset="-120"/>
              </a:rPr>
              <a:t> và </a:t>
            </a:r>
            <a:r>
              <a:rPr lang="en-US" sz="1550" dirty="0">
                <a:solidFill>
                  <a:srgbClr val="C2C4B5"/>
                </a:solidFill>
                <a:highlight>
                  <a:srgbClr val="292A2C"/>
                </a:highlight>
                <a:latin typeface="Consolas" pitchFamily="34" charset="0"/>
                <a:ea typeface="Consolas" pitchFamily="34" charset="-122"/>
                <a:cs typeface="Consolas" pitchFamily="34" charset="-120"/>
              </a:rPr>
              <a:t>CMoto</a:t>
            </a:r>
            <a:r>
              <a:rPr lang="en-US" sz="1550" dirty="0">
                <a:solidFill>
                  <a:srgbClr val="C2C4B5"/>
                </a:solidFill>
                <a:latin typeface="Bitter" pitchFamily="34" charset="0"/>
                <a:ea typeface="Bitter" pitchFamily="34" charset="-122"/>
                <a:cs typeface="Bitter" pitchFamily="34" charset="-120"/>
              </a:rPr>
              <a:t> do các thuộc tính riêng biệt.</a:t>
            </a:r>
            <a:endParaRPr lang="en-US" sz="1550" dirty="0"/>
          </a:p>
        </p:txBody>
      </p:sp>
      <p:sp>
        <p:nvSpPr>
          <p:cNvPr id="19" name="Shape 14"/>
          <p:cNvSpPr/>
          <p:nvPr/>
        </p:nvSpPr>
        <p:spPr>
          <a:xfrm>
            <a:off x="7414855" y="4930616"/>
            <a:ext cx="6517958" cy="2591038"/>
          </a:xfrm>
          <a:prstGeom prst="roundRect">
            <a:avLst>
              <a:gd name="adj" fmla="val 1154"/>
            </a:avLst>
          </a:prstGeom>
          <a:solidFill>
            <a:srgbClr val="3B3C3E"/>
          </a:solidFill>
          <a:ln/>
        </p:spPr>
        <p:txBody>
          <a:bodyPr/>
          <a:lstStyle/>
          <a:p>
            <a:endParaRPr lang="en-US"/>
          </a:p>
        </p:txBody>
      </p:sp>
      <p:sp>
        <p:nvSpPr>
          <p:cNvPr id="20" name="Shape 15"/>
          <p:cNvSpPr/>
          <p:nvPr/>
        </p:nvSpPr>
        <p:spPr>
          <a:xfrm>
            <a:off x="7614166" y="5129927"/>
            <a:ext cx="597932" cy="597932"/>
          </a:xfrm>
          <a:prstGeom prst="roundRect">
            <a:avLst>
              <a:gd name="adj" fmla="val 15291180"/>
            </a:avLst>
          </a:prstGeom>
          <a:solidFill>
            <a:srgbClr val="9FA582"/>
          </a:solidFill>
          <a:ln/>
        </p:spPr>
        <p:txBody>
          <a:bodyPr/>
          <a:lstStyle/>
          <a:p>
            <a:endParaRPr lang="en-US"/>
          </a:p>
        </p:txBody>
      </p:sp>
      <p:pic>
        <p:nvPicPr>
          <p:cNvPr id="21"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78591" y="5294352"/>
            <a:ext cx="268962" cy="268962"/>
          </a:xfrm>
          <a:prstGeom prst="rect">
            <a:avLst/>
          </a:prstGeom>
        </p:spPr>
      </p:pic>
      <p:sp>
        <p:nvSpPr>
          <p:cNvPr id="22" name="Text 16"/>
          <p:cNvSpPr/>
          <p:nvPr/>
        </p:nvSpPr>
        <p:spPr>
          <a:xfrm>
            <a:off x="7614166" y="5927169"/>
            <a:ext cx="2525197" cy="311468"/>
          </a:xfrm>
          <a:prstGeom prst="rect">
            <a:avLst/>
          </a:prstGeom>
          <a:noFill/>
          <a:ln/>
        </p:spPr>
        <p:txBody>
          <a:bodyPr wrap="none" lIns="0" tIns="0" rIns="0" bIns="0" rtlCol="0" anchor="t"/>
          <a:lstStyle/>
          <a:p>
            <a:pPr marL="0" indent="0" algn="l">
              <a:lnSpc>
                <a:spcPts val="2450"/>
              </a:lnSpc>
              <a:buNone/>
            </a:pPr>
            <a:r>
              <a:rPr lang="en-US" sz="1950" b="1" dirty="0">
                <a:solidFill>
                  <a:srgbClr val="C2C4B5"/>
                </a:solidFill>
                <a:latin typeface="Outfit Bold" pitchFamily="34" charset="0"/>
                <a:ea typeface="Outfit Bold" pitchFamily="34" charset="-122"/>
                <a:cs typeface="Outfit Bold" pitchFamily="34" charset="-120"/>
              </a:rPr>
              <a:t>Tìm kiếm phương tiện</a:t>
            </a:r>
            <a:endParaRPr lang="en-US" sz="1950" dirty="0"/>
          </a:p>
        </p:txBody>
      </p:sp>
      <p:sp>
        <p:nvSpPr>
          <p:cNvPr id="23" name="Text 17"/>
          <p:cNvSpPr/>
          <p:nvPr/>
        </p:nvSpPr>
        <p:spPr>
          <a:xfrm>
            <a:off x="7614166" y="6358176"/>
            <a:ext cx="6119336" cy="637699"/>
          </a:xfrm>
          <a:prstGeom prst="rect">
            <a:avLst/>
          </a:prstGeom>
          <a:noFill/>
          <a:ln/>
        </p:spPr>
        <p:txBody>
          <a:bodyPr wrap="squar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Tìm kiếm phương tiện theo biển số. Nếu tìm thấy, thông tin sẽ được hiển thị trong một bảng nhỏ gọn, dễ nhìn.</a:t>
            </a:r>
            <a:endParaRPr lang="en-US" sz="1550" dirty="0"/>
          </a:p>
        </p:txBody>
      </p:sp>
      <p:pic>
        <p:nvPicPr>
          <p:cNvPr id="2050" name="Picture 2" descr="Hình ảnh Công Thức Vector Biểu Tượng PNG , Giơ Ngón Tay Cái Lên, Như Các  Biểu Tượng, Tay PNG và Vector với nền trong suốt để tải xuống miễn phí">
            <a:extLst>
              <a:ext uri="{FF2B5EF4-FFF2-40B4-BE49-F238E27FC236}">
                <a16:creationId xmlns:a16="http://schemas.microsoft.com/office/drawing/2014/main" id="{DF79F308-9B42-DD14-F1CD-8CD5A89B704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487275" y="7720964"/>
            <a:ext cx="2143125" cy="4092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71488" y="370403"/>
            <a:ext cx="5358646" cy="336709"/>
          </a:xfrm>
          <a:prstGeom prst="rect">
            <a:avLst/>
          </a:prstGeom>
          <a:noFill/>
          <a:ln/>
        </p:spPr>
        <p:txBody>
          <a:bodyPr wrap="none" lIns="0" tIns="0" rIns="0" bIns="0" rtlCol="0" anchor="t"/>
          <a:lstStyle/>
          <a:p>
            <a:pPr marL="0" indent="0" algn="l">
              <a:lnSpc>
                <a:spcPts val="2650"/>
              </a:lnSpc>
              <a:buNone/>
            </a:pPr>
            <a:r>
              <a:rPr lang="en-US" sz="2100" b="1" dirty="0">
                <a:solidFill>
                  <a:srgbClr val="E1E5CD"/>
                </a:solidFill>
                <a:latin typeface="Outfit Bold" pitchFamily="34" charset="0"/>
                <a:ea typeface="Outfit Bold" pitchFamily="34" charset="-122"/>
                <a:cs typeface="Outfit Bold" pitchFamily="34" charset="-120"/>
              </a:rPr>
              <a:t>Lưu trữ và Đọc Dữ liệu: Đảm bảo Bền vững</a:t>
            </a:r>
            <a:endParaRPr lang="en-US" sz="2100" dirty="0"/>
          </a:p>
        </p:txBody>
      </p:sp>
      <p:sp>
        <p:nvSpPr>
          <p:cNvPr id="3" name="Text 1"/>
          <p:cNvSpPr/>
          <p:nvPr/>
        </p:nvSpPr>
        <p:spPr>
          <a:xfrm>
            <a:off x="471488" y="976551"/>
            <a:ext cx="13687425" cy="223242"/>
          </a:xfrm>
          <a:prstGeom prst="rect">
            <a:avLst/>
          </a:prstGeom>
          <a:noFill/>
          <a:ln/>
        </p:spPr>
        <p:txBody>
          <a:bodyPr wrap="none" lIns="0" tIns="0" rIns="0" bIns="0" rtlCol="0" anchor="t"/>
          <a:lstStyle/>
          <a:p>
            <a:pPr marL="0" indent="0" algn="l">
              <a:lnSpc>
                <a:spcPts val="1650"/>
              </a:lnSpc>
              <a:buNone/>
            </a:pPr>
            <a:r>
              <a:rPr lang="en-US" sz="1050" dirty="0">
                <a:solidFill>
                  <a:srgbClr val="C2C4B5"/>
                </a:solidFill>
                <a:latin typeface="Bitter" pitchFamily="34" charset="0"/>
                <a:ea typeface="Bitter" pitchFamily="34" charset="-122"/>
                <a:cs typeface="Bitter" pitchFamily="34" charset="-120"/>
              </a:rPr>
              <a:t>Khả năng lưu và đọc dữ liệu từ file là yếu tố then chốt giúp ứng dụng không bị mất thông tin khi đóng. Chúng ta sử dụng </a:t>
            </a:r>
            <a:r>
              <a:rPr lang="en-US" sz="1050" dirty="0">
                <a:solidFill>
                  <a:srgbClr val="C2C4B5"/>
                </a:solidFill>
                <a:highlight>
                  <a:srgbClr val="292A2C"/>
                </a:highlight>
                <a:latin typeface="Consolas" pitchFamily="34" charset="0"/>
                <a:ea typeface="Consolas" pitchFamily="34" charset="-122"/>
                <a:cs typeface="Consolas" pitchFamily="34" charset="-120"/>
              </a:rPr>
              <a:t>ofstream</a:t>
            </a:r>
            <a:r>
              <a:rPr lang="en-US" sz="1050" dirty="0">
                <a:solidFill>
                  <a:srgbClr val="C2C4B5"/>
                </a:solidFill>
                <a:latin typeface="Bitter" pitchFamily="34" charset="0"/>
                <a:ea typeface="Bitter" pitchFamily="34" charset="-122"/>
                <a:cs typeface="Bitter" pitchFamily="34" charset="-120"/>
              </a:rPr>
              <a:t> và </a:t>
            </a:r>
            <a:r>
              <a:rPr lang="en-US" sz="1050" dirty="0">
                <a:solidFill>
                  <a:srgbClr val="C2C4B5"/>
                </a:solidFill>
                <a:highlight>
                  <a:srgbClr val="292A2C"/>
                </a:highlight>
                <a:latin typeface="Consolas" pitchFamily="34" charset="0"/>
                <a:ea typeface="Consolas" pitchFamily="34" charset="-122"/>
                <a:cs typeface="Consolas" pitchFamily="34" charset="-120"/>
              </a:rPr>
              <a:t>ifstream</a:t>
            </a:r>
            <a:r>
              <a:rPr lang="en-US" sz="1050" dirty="0">
                <a:solidFill>
                  <a:srgbClr val="C2C4B5"/>
                </a:solidFill>
                <a:latin typeface="Bitter" pitchFamily="34" charset="0"/>
                <a:ea typeface="Bitter" pitchFamily="34" charset="-122"/>
                <a:cs typeface="Bitter" pitchFamily="34" charset="-120"/>
              </a:rPr>
              <a:t> để tương tác với hệ thống file.</a:t>
            </a:r>
            <a:endParaRPr lang="en-US" sz="1050" dirty="0"/>
          </a:p>
        </p:txBody>
      </p:sp>
      <p:pic>
        <p:nvPicPr>
          <p:cNvPr id="4" name="Image 0" descr="preencoded.png"/>
          <p:cNvPicPr>
            <a:picLocks noChangeAspect="1"/>
          </p:cNvPicPr>
          <p:nvPr/>
        </p:nvPicPr>
        <p:blipFill>
          <a:blip r:embed="rId3"/>
          <a:stretch>
            <a:fillRect/>
          </a:stretch>
        </p:blipFill>
        <p:spPr>
          <a:xfrm>
            <a:off x="0" y="1469232"/>
            <a:ext cx="7112794" cy="6679406"/>
          </a:xfrm>
          <a:prstGeom prst="rect">
            <a:avLst/>
          </a:prstGeom>
        </p:spPr>
      </p:pic>
      <p:sp>
        <p:nvSpPr>
          <p:cNvPr id="5" name="Text 2"/>
          <p:cNvSpPr/>
          <p:nvPr/>
        </p:nvSpPr>
        <p:spPr>
          <a:xfrm>
            <a:off x="673537" y="8333899"/>
            <a:ext cx="1821894" cy="210383"/>
          </a:xfrm>
          <a:prstGeom prst="rect">
            <a:avLst/>
          </a:prstGeom>
          <a:noFill/>
          <a:ln/>
        </p:spPr>
        <p:txBody>
          <a:bodyPr wrap="none" lIns="0" tIns="0" rIns="0" bIns="0" rtlCol="0" anchor="t"/>
          <a:lstStyle/>
          <a:p>
            <a:pPr marL="0" indent="0" algn="l">
              <a:lnSpc>
                <a:spcPts val="1650"/>
              </a:lnSpc>
              <a:buNone/>
            </a:pPr>
            <a:r>
              <a:rPr lang="en-US" sz="1300" b="1" dirty="0">
                <a:solidFill>
                  <a:srgbClr val="E1E5CD"/>
                </a:solidFill>
                <a:latin typeface="Outfit Bold" pitchFamily="34" charset="0"/>
                <a:ea typeface="Outfit Bold" pitchFamily="34" charset="-122"/>
                <a:cs typeface="Outfit Bold" pitchFamily="34" charset="-120"/>
              </a:rPr>
              <a:t>Định dạng File linh hoạt</a:t>
            </a:r>
            <a:endParaRPr lang="en-US" sz="1300" dirty="0"/>
          </a:p>
        </p:txBody>
      </p:sp>
      <p:sp>
        <p:nvSpPr>
          <p:cNvPr id="6" name="Text 3"/>
          <p:cNvSpPr/>
          <p:nvPr/>
        </p:nvSpPr>
        <p:spPr>
          <a:xfrm>
            <a:off x="673537" y="8678942"/>
            <a:ext cx="6477357" cy="431244"/>
          </a:xfrm>
          <a:prstGeom prst="rect">
            <a:avLst/>
          </a:prstGeom>
          <a:noFill/>
          <a:ln/>
        </p:spPr>
        <p:txBody>
          <a:bodyPr wrap="square" lIns="0" tIns="0" rIns="0" bIns="0" rtlCol="0" anchor="t"/>
          <a:lstStyle/>
          <a:p>
            <a:pPr marL="0" indent="0" algn="l">
              <a:lnSpc>
                <a:spcPts val="1650"/>
              </a:lnSpc>
              <a:buNone/>
            </a:pPr>
            <a:r>
              <a:rPr lang="en-US" sz="1050" dirty="0">
                <a:solidFill>
                  <a:srgbClr val="C2C4B5"/>
                </a:solidFill>
                <a:latin typeface="Bitter" pitchFamily="34" charset="0"/>
                <a:ea typeface="Bitter" pitchFamily="34" charset="-122"/>
                <a:cs typeface="Bitter" pitchFamily="34" charset="-120"/>
              </a:rPr>
              <a:t>Mỗi phương tiện được lưu theo định dạng cụ thể: Dòng đầu tiên là loại phương tiện ("Oto" hoặc "Moto"), các dòng tiếp theo chứa các thuộc tính tương ứng.</a:t>
            </a:r>
            <a:endParaRPr lang="en-US" sz="1050" dirty="0"/>
          </a:p>
        </p:txBody>
      </p:sp>
      <p:sp>
        <p:nvSpPr>
          <p:cNvPr id="7" name="Shape 4"/>
          <p:cNvSpPr/>
          <p:nvPr/>
        </p:nvSpPr>
        <p:spPr>
          <a:xfrm>
            <a:off x="471488" y="8333899"/>
            <a:ext cx="15240" cy="776288"/>
          </a:xfrm>
          <a:prstGeom prst="rect">
            <a:avLst/>
          </a:prstGeom>
          <a:solidFill>
            <a:srgbClr val="9FA582"/>
          </a:solidFill>
          <a:ln/>
        </p:spPr>
        <p:txBody>
          <a:bodyPr/>
          <a:lstStyle/>
          <a:p>
            <a:endParaRPr lang="en-US"/>
          </a:p>
        </p:txBody>
      </p:sp>
      <p:sp>
        <p:nvSpPr>
          <p:cNvPr id="8" name="Text 5"/>
          <p:cNvSpPr/>
          <p:nvPr/>
        </p:nvSpPr>
        <p:spPr>
          <a:xfrm>
            <a:off x="7487126" y="1486019"/>
            <a:ext cx="2145863" cy="252532"/>
          </a:xfrm>
          <a:prstGeom prst="rect">
            <a:avLst/>
          </a:prstGeom>
          <a:noFill/>
          <a:ln/>
        </p:spPr>
        <p:txBody>
          <a:bodyPr wrap="none" lIns="0" tIns="0" rIns="0" bIns="0" rtlCol="0" anchor="t"/>
          <a:lstStyle/>
          <a:p>
            <a:pPr marL="0" indent="0" algn="l">
              <a:lnSpc>
                <a:spcPts val="1950"/>
              </a:lnSpc>
              <a:buNone/>
            </a:pPr>
            <a:r>
              <a:rPr lang="en-US" sz="1550" b="1" dirty="0">
                <a:solidFill>
                  <a:srgbClr val="E1E5CD"/>
                </a:solidFill>
                <a:latin typeface="Outfit Bold" pitchFamily="34" charset="0"/>
                <a:ea typeface="Outfit Bold" pitchFamily="34" charset="-122"/>
                <a:cs typeface="Outfit Bold" pitchFamily="34" charset="-120"/>
              </a:rPr>
              <a:t>Cơ chế Đọc thông minh</a:t>
            </a:r>
            <a:endParaRPr lang="en-US" sz="1550" dirty="0"/>
          </a:p>
        </p:txBody>
      </p:sp>
      <p:sp>
        <p:nvSpPr>
          <p:cNvPr id="9" name="Text 6"/>
          <p:cNvSpPr/>
          <p:nvPr/>
        </p:nvSpPr>
        <p:spPr>
          <a:xfrm>
            <a:off x="7487126" y="1873210"/>
            <a:ext cx="6679406" cy="438864"/>
          </a:xfrm>
          <a:prstGeom prst="rect">
            <a:avLst/>
          </a:prstGeom>
          <a:noFill/>
          <a:ln/>
        </p:spPr>
        <p:txBody>
          <a:bodyPr wrap="square" lIns="0" tIns="0" rIns="0" bIns="0" rtlCol="0" anchor="t"/>
          <a:lstStyle/>
          <a:p>
            <a:pPr marL="0" indent="0" algn="l">
              <a:lnSpc>
                <a:spcPts val="1650"/>
              </a:lnSpc>
              <a:buNone/>
            </a:pPr>
            <a:r>
              <a:rPr lang="en-US" sz="1050" dirty="0">
                <a:solidFill>
                  <a:srgbClr val="C2C4B5"/>
                </a:solidFill>
                <a:latin typeface="Bitter" pitchFamily="34" charset="0"/>
                <a:ea typeface="Bitter" pitchFamily="34" charset="-122"/>
                <a:cs typeface="Bitter" pitchFamily="34" charset="-120"/>
              </a:rPr>
              <a:t>Khi đọc file, chương trình sẽ đọc loại phương tiện trước, sau đó tạo một đối tượng thuộc đúng lớp (COto hoặc CMoto) và gọi phương thức </a:t>
            </a:r>
            <a:r>
              <a:rPr lang="en-US" sz="1050" dirty="0">
                <a:solidFill>
                  <a:srgbClr val="C2C4B5"/>
                </a:solidFill>
                <a:highlight>
                  <a:srgbClr val="292A2C"/>
                </a:highlight>
                <a:latin typeface="Consolas" pitchFamily="34" charset="0"/>
                <a:ea typeface="Consolas" pitchFamily="34" charset="-122"/>
                <a:cs typeface="Consolas" pitchFamily="34" charset="-120"/>
              </a:rPr>
              <a:t>DocFile()</a:t>
            </a:r>
            <a:r>
              <a:rPr lang="en-US" sz="1050" dirty="0">
                <a:solidFill>
                  <a:srgbClr val="C2C4B5"/>
                </a:solidFill>
                <a:latin typeface="Bitter" pitchFamily="34" charset="0"/>
                <a:ea typeface="Bitter" pitchFamily="34" charset="-122"/>
                <a:cs typeface="Bitter" pitchFamily="34" charset="-120"/>
              </a:rPr>
              <a:t> tương ứng để tải dữ liệu.</a:t>
            </a:r>
            <a:endParaRPr lang="en-US" sz="1050" dirty="0"/>
          </a:p>
        </p:txBody>
      </p:sp>
      <p:sp>
        <p:nvSpPr>
          <p:cNvPr id="10" name="Text 7"/>
          <p:cNvSpPr/>
          <p:nvPr/>
        </p:nvSpPr>
        <p:spPr>
          <a:xfrm>
            <a:off x="7487126" y="2446734"/>
            <a:ext cx="2020848" cy="252532"/>
          </a:xfrm>
          <a:prstGeom prst="rect">
            <a:avLst/>
          </a:prstGeom>
          <a:noFill/>
          <a:ln/>
        </p:spPr>
        <p:txBody>
          <a:bodyPr wrap="none" lIns="0" tIns="0" rIns="0" bIns="0" rtlCol="0" anchor="t"/>
          <a:lstStyle/>
          <a:p>
            <a:pPr marL="0" indent="0" algn="l">
              <a:lnSpc>
                <a:spcPts val="1950"/>
              </a:lnSpc>
              <a:buNone/>
            </a:pPr>
            <a:r>
              <a:rPr lang="en-US" sz="1550" b="1" dirty="0">
                <a:solidFill>
                  <a:srgbClr val="E1E5CD"/>
                </a:solidFill>
                <a:latin typeface="Outfit Bold" pitchFamily="34" charset="0"/>
                <a:ea typeface="Outfit Bold" pitchFamily="34" charset="-122"/>
                <a:cs typeface="Outfit Bold" pitchFamily="34" charset="-120"/>
              </a:rPr>
              <a:t>Tự động hóa</a:t>
            </a:r>
            <a:endParaRPr lang="en-US" sz="1550" dirty="0"/>
          </a:p>
        </p:txBody>
      </p:sp>
      <p:sp>
        <p:nvSpPr>
          <p:cNvPr id="11" name="Text 8"/>
          <p:cNvSpPr/>
          <p:nvPr/>
        </p:nvSpPr>
        <p:spPr>
          <a:xfrm>
            <a:off x="7487126" y="2833926"/>
            <a:ext cx="6679406" cy="215622"/>
          </a:xfrm>
          <a:prstGeom prst="rect">
            <a:avLst/>
          </a:prstGeom>
          <a:noFill/>
          <a:ln/>
        </p:spPr>
        <p:txBody>
          <a:bodyPr wrap="none" lIns="0" tIns="0" rIns="0" bIns="0" rtlCol="0" anchor="t"/>
          <a:lstStyle/>
          <a:p>
            <a:pPr marL="342900" indent="-342900" algn="l">
              <a:lnSpc>
                <a:spcPts val="1650"/>
              </a:lnSpc>
              <a:buSzPct val="100000"/>
              <a:buChar char="•"/>
            </a:pPr>
            <a:r>
              <a:rPr lang="en-US" sz="1050" dirty="0">
                <a:solidFill>
                  <a:srgbClr val="9FA582"/>
                </a:solidFill>
                <a:latin typeface="Bitter" pitchFamily="34" charset="0"/>
                <a:ea typeface="Bitter" pitchFamily="34" charset="-122"/>
                <a:cs typeface="Bitter" pitchFamily="34" charset="-120"/>
              </a:rPr>
              <a:t>Dữ liệu được tự động đọc</a:t>
            </a:r>
            <a:r>
              <a:rPr lang="en-US" sz="1050" dirty="0">
                <a:solidFill>
                  <a:srgbClr val="C2C4B5"/>
                </a:solidFill>
                <a:latin typeface="Bitter" pitchFamily="34" charset="0"/>
                <a:ea typeface="Bitter" pitchFamily="34" charset="-122"/>
                <a:cs typeface="Bitter" pitchFamily="34" charset="-120"/>
              </a:rPr>
              <a:t> khi chương trình khởi chạy, đảm bảo mọi thông tin trước đó được khôi phục.</a:t>
            </a:r>
            <a:endParaRPr lang="en-US" sz="1050" dirty="0"/>
          </a:p>
        </p:txBody>
      </p:sp>
      <p:sp>
        <p:nvSpPr>
          <p:cNvPr id="12" name="Text 9"/>
          <p:cNvSpPr/>
          <p:nvPr/>
        </p:nvSpPr>
        <p:spPr>
          <a:xfrm>
            <a:off x="7487126" y="3096697"/>
            <a:ext cx="6679406" cy="215622"/>
          </a:xfrm>
          <a:prstGeom prst="rect">
            <a:avLst/>
          </a:prstGeom>
          <a:noFill/>
          <a:ln/>
        </p:spPr>
        <p:txBody>
          <a:bodyPr wrap="none" lIns="0" tIns="0" rIns="0" bIns="0" rtlCol="0" anchor="t"/>
          <a:lstStyle/>
          <a:p>
            <a:pPr marL="342900" indent="-342900" algn="l">
              <a:lnSpc>
                <a:spcPts val="1650"/>
              </a:lnSpc>
              <a:buSzPct val="100000"/>
              <a:buChar char="•"/>
            </a:pPr>
            <a:r>
              <a:rPr lang="en-US" sz="1050" dirty="0">
                <a:solidFill>
                  <a:srgbClr val="9FA582"/>
                </a:solidFill>
                <a:latin typeface="Bitter" pitchFamily="34" charset="0"/>
                <a:ea typeface="Bitter" pitchFamily="34" charset="-122"/>
                <a:cs typeface="Bitter" pitchFamily="34" charset="-120"/>
              </a:rPr>
              <a:t>Dữ liệu được tự động lưu</a:t>
            </a:r>
            <a:r>
              <a:rPr lang="en-US" sz="1050" dirty="0">
                <a:solidFill>
                  <a:srgbClr val="C2C4B5"/>
                </a:solidFill>
                <a:latin typeface="Bitter" pitchFamily="34" charset="0"/>
                <a:ea typeface="Bitter" pitchFamily="34" charset="-122"/>
                <a:cs typeface="Bitter" pitchFamily="34" charset="-120"/>
              </a:rPr>
              <a:t> khi chương trình kết thúc, ngăn chặn việc mất dữ liệu.</a:t>
            </a:r>
            <a:endParaRPr lang="en-US" sz="1050" dirty="0"/>
          </a:p>
        </p:txBody>
      </p:sp>
      <p:pic>
        <p:nvPicPr>
          <p:cNvPr id="3076" name="Picture 4" descr="Black - Simple English Wikipedia, the free encyclopedia">
            <a:extLst>
              <a:ext uri="{FF2B5EF4-FFF2-40B4-BE49-F238E27FC236}">
                <a16:creationId xmlns:a16="http://schemas.microsoft.com/office/drawing/2014/main" id="{9D617CF1-51EF-B88E-F877-44287F0EBE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87275" y="7666892"/>
            <a:ext cx="2143125" cy="562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77954" y="611267"/>
            <a:ext cx="11150441" cy="555665"/>
          </a:xfrm>
          <a:prstGeom prst="rect">
            <a:avLst/>
          </a:prstGeom>
          <a:noFill/>
          <a:ln/>
        </p:spPr>
        <p:txBody>
          <a:bodyPr wrap="none" lIns="0" tIns="0" rIns="0" bIns="0" rtlCol="0" anchor="t"/>
          <a:lstStyle/>
          <a:p>
            <a:pPr marL="0" indent="0" algn="l">
              <a:lnSpc>
                <a:spcPts val="4350"/>
              </a:lnSpc>
              <a:buNone/>
            </a:pPr>
            <a:r>
              <a:rPr lang="en-US" sz="3500" b="1" dirty="0">
                <a:solidFill>
                  <a:srgbClr val="E1E5CD"/>
                </a:solidFill>
                <a:latin typeface="Outfit Bold" pitchFamily="34" charset="0"/>
                <a:ea typeface="Outfit Bold" pitchFamily="34" charset="-122"/>
                <a:cs typeface="Outfit Bold" pitchFamily="34" charset="-120"/>
              </a:rPr>
              <a:t>Trải nghiệm Người dùng: Giao diện Console Thân thiện</a:t>
            </a:r>
            <a:endParaRPr lang="en-US" sz="3500" dirty="0"/>
          </a:p>
        </p:txBody>
      </p:sp>
      <p:sp>
        <p:nvSpPr>
          <p:cNvPr id="3" name="Text 1"/>
          <p:cNvSpPr/>
          <p:nvPr/>
        </p:nvSpPr>
        <p:spPr>
          <a:xfrm>
            <a:off x="777954" y="1611511"/>
            <a:ext cx="13074491" cy="711279"/>
          </a:xfrm>
          <a:prstGeom prst="rect">
            <a:avLst/>
          </a:prstGeom>
          <a:noFill/>
          <a:ln/>
        </p:spPr>
        <p:txBody>
          <a:bodyPr wrap="square" lIns="0" tIns="0" rIns="0" bIns="0" rtlCol="0" anchor="t"/>
          <a:lstStyle/>
          <a:p>
            <a:pPr marL="0" indent="0" algn="l">
              <a:lnSpc>
                <a:spcPts val="2800"/>
              </a:lnSpc>
              <a:buNone/>
            </a:pPr>
            <a:r>
              <a:rPr lang="en-US" sz="1750" dirty="0">
                <a:solidFill>
                  <a:srgbClr val="C2C4B5"/>
                </a:solidFill>
                <a:latin typeface="Bitter" pitchFamily="34" charset="0"/>
                <a:ea typeface="Bitter" pitchFamily="34" charset="-122"/>
                <a:cs typeface="Bitter" pitchFamily="34" charset="-120"/>
              </a:rPr>
              <a:t>Mặc dù là ứng dụng console, chúng ta vẫn tập trung vào việc mang lại trải nghiệm người dùng mượt mà và trực quan thông qua các kỹ thuật tối ưu hóa giao diện.</a:t>
            </a:r>
            <a:endParaRPr lang="en-US" sz="1750" dirty="0"/>
          </a:p>
        </p:txBody>
      </p:sp>
      <p:pic>
        <p:nvPicPr>
          <p:cNvPr id="4" name="Image 0" descr="preencoded.png"/>
          <p:cNvPicPr>
            <a:picLocks noChangeAspect="1"/>
          </p:cNvPicPr>
          <p:nvPr/>
        </p:nvPicPr>
        <p:blipFill>
          <a:blip r:embed="rId3"/>
          <a:stretch>
            <a:fillRect/>
          </a:stretch>
        </p:blipFill>
        <p:spPr>
          <a:xfrm>
            <a:off x="777954" y="2572822"/>
            <a:ext cx="3060263" cy="1891308"/>
          </a:xfrm>
          <a:prstGeom prst="rect">
            <a:avLst/>
          </a:prstGeom>
        </p:spPr>
      </p:pic>
      <p:sp>
        <p:nvSpPr>
          <p:cNvPr id="5" name="Text 2"/>
          <p:cNvSpPr/>
          <p:nvPr/>
        </p:nvSpPr>
        <p:spPr>
          <a:xfrm>
            <a:off x="777954" y="4686419"/>
            <a:ext cx="2778681" cy="347305"/>
          </a:xfrm>
          <a:prstGeom prst="rect">
            <a:avLst/>
          </a:prstGeom>
          <a:noFill/>
          <a:ln/>
        </p:spPr>
        <p:txBody>
          <a:bodyPr wrap="none" lIns="0" tIns="0" rIns="0" bIns="0" rtlCol="0" anchor="t"/>
          <a:lstStyle/>
          <a:p>
            <a:pPr marL="0" indent="0" algn="l">
              <a:lnSpc>
                <a:spcPts val="2700"/>
              </a:lnSpc>
              <a:buNone/>
            </a:pPr>
            <a:r>
              <a:rPr lang="en-US" sz="2150" b="1" dirty="0">
                <a:solidFill>
                  <a:srgbClr val="C2C4B5"/>
                </a:solidFill>
                <a:latin typeface="Outfit Bold" pitchFamily="34" charset="0"/>
                <a:ea typeface="Outfit Bold" pitchFamily="34" charset="-122"/>
                <a:cs typeface="Outfit Bold" pitchFamily="34" charset="-120"/>
              </a:rPr>
              <a:t>Giao diện Sạch sẽ</a:t>
            </a:r>
            <a:endParaRPr lang="en-US" sz="2150" dirty="0"/>
          </a:p>
        </p:txBody>
      </p:sp>
      <p:sp>
        <p:nvSpPr>
          <p:cNvPr id="6" name="Text 3"/>
          <p:cNvSpPr/>
          <p:nvPr/>
        </p:nvSpPr>
        <p:spPr>
          <a:xfrm>
            <a:off x="777954" y="5167074"/>
            <a:ext cx="3060263" cy="1437799"/>
          </a:xfrm>
          <a:prstGeom prst="rect">
            <a:avLst/>
          </a:prstGeom>
          <a:noFill/>
          <a:ln/>
        </p:spPr>
        <p:txBody>
          <a:bodyPr wrap="square" lIns="0" tIns="0" rIns="0" bIns="0" rtlCol="0" anchor="t"/>
          <a:lstStyle/>
          <a:p>
            <a:pPr marL="0" indent="0" algn="l">
              <a:lnSpc>
                <a:spcPts val="2800"/>
              </a:lnSpc>
              <a:buNone/>
            </a:pPr>
            <a:r>
              <a:rPr lang="en-US" sz="1750" dirty="0">
                <a:solidFill>
                  <a:srgbClr val="C2C4B5"/>
                </a:solidFill>
                <a:latin typeface="Bitter" pitchFamily="34" charset="0"/>
                <a:ea typeface="Bitter" pitchFamily="34" charset="-122"/>
                <a:cs typeface="Bitter" pitchFamily="34" charset="-120"/>
              </a:rPr>
              <a:t>Sử dụng </a:t>
            </a:r>
            <a:r>
              <a:rPr lang="en-US" sz="1750" dirty="0">
                <a:solidFill>
                  <a:srgbClr val="C2C4B5"/>
                </a:solidFill>
                <a:highlight>
                  <a:srgbClr val="292A2C"/>
                </a:highlight>
                <a:latin typeface="Consolas" pitchFamily="34" charset="0"/>
                <a:ea typeface="Consolas" pitchFamily="34" charset="-122"/>
                <a:cs typeface="Consolas" pitchFamily="34" charset="-120"/>
              </a:rPr>
              <a:t>system("cls")</a:t>
            </a:r>
            <a:r>
              <a:rPr lang="en-US" sz="1750" dirty="0">
                <a:solidFill>
                  <a:srgbClr val="C2C4B5"/>
                </a:solidFill>
                <a:latin typeface="Bitter" pitchFamily="34" charset="0"/>
                <a:ea typeface="Bitter" pitchFamily="34" charset="-122"/>
                <a:cs typeface="Bitter" pitchFamily="34" charset="-120"/>
              </a:rPr>
              <a:t> thường xuyên để làm sạch màn hình console, giữ cho giao diện luôn gọn gàng và dễ đọc.</a:t>
            </a:r>
            <a:endParaRPr lang="en-US" sz="1750" dirty="0"/>
          </a:p>
        </p:txBody>
      </p:sp>
      <p:pic>
        <p:nvPicPr>
          <p:cNvPr id="7" name="Image 1" descr="preencoded.png"/>
          <p:cNvPicPr>
            <a:picLocks noChangeAspect="1"/>
          </p:cNvPicPr>
          <p:nvPr/>
        </p:nvPicPr>
        <p:blipFill>
          <a:blip r:embed="rId4"/>
          <a:stretch>
            <a:fillRect/>
          </a:stretch>
        </p:blipFill>
        <p:spPr>
          <a:xfrm>
            <a:off x="4115991" y="2572822"/>
            <a:ext cx="3060263" cy="1891308"/>
          </a:xfrm>
          <a:prstGeom prst="rect">
            <a:avLst/>
          </a:prstGeom>
        </p:spPr>
      </p:pic>
      <p:sp>
        <p:nvSpPr>
          <p:cNvPr id="8" name="Text 4"/>
          <p:cNvSpPr/>
          <p:nvPr/>
        </p:nvSpPr>
        <p:spPr>
          <a:xfrm>
            <a:off x="4115991" y="4686419"/>
            <a:ext cx="2778681" cy="347305"/>
          </a:xfrm>
          <a:prstGeom prst="rect">
            <a:avLst/>
          </a:prstGeom>
          <a:noFill/>
          <a:ln/>
        </p:spPr>
        <p:txBody>
          <a:bodyPr wrap="none" lIns="0" tIns="0" rIns="0" bIns="0" rtlCol="0" anchor="t"/>
          <a:lstStyle/>
          <a:p>
            <a:pPr marL="0" indent="0" algn="l">
              <a:lnSpc>
                <a:spcPts val="2700"/>
              </a:lnSpc>
              <a:buNone/>
            </a:pPr>
            <a:r>
              <a:rPr lang="en-US" sz="2150" b="1" dirty="0">
                <a:solidFill>
                  <a:srgbClr val="C2C4B5"/>
                </a:solidFill>
                <a:latin typeface="Outfit Bold" pitchFamily="34" charset="0"/>
                <a:ea typeface="Outfit Bold" pitchFamily="34" charset="-122"/>
                <a:cs typeface="Outfit Bold" pitchFamily="34" charset="-120"/>
              </a:rPr>
              <a:t>Menu Dễ điều hướng</a:t>
            </a:r>
            <a:endParaRPr lang="en-US" sz="2150" dirty="0"/>
          </a:p>
        </p:txBody>
      </p:sp>
      <p:sp>
        <p:nvSpPr>
          <p:cNvPr id="9" name="Text 5"/>
          <p:cNvSpPr/>
          <p:nvPr/>
        </p:nvSpPr>
        <p:spPr>
          <a:xfrm>
            <a:off x="4115991" y="5167074"/>
            <a:ext cx="3060263" cy="1778198"/>
          </a:xfrm>
          <a:prstGeom prst="rect">
            <a:avLst/>
          </a:prstGeom>
          <a:noFill/>
          <a:ln/>
        </p:spPr>
        <p:txBody>
          <a:bodyPr wrap="square" lIns="0" tIns="0" rIns="0" bIns="0" rtlCol="0" anchor="t"/>
          <a:lstStyle/>
          <a:p>
            <a:pPr marL="0" indent="0" algn="l">
              <a:lnSpc>
                <a:spcPts val="2800"/>
              </a:lnSpc>
              <a:buNone/>
            </a:pPr>
            <a:r>
              <a:rPr lang="en-US" sz="1750" dirty="0">
                <a:solidFill>
                  <a:srgbClr val="C2C4B5"/>
                </a:solidFill>
                <a:latin typeface="Bitter" pitchFamily="34" charset="0"/>
                <a:ea typeface="Bitter" pitchFamily="34" charset="-122"/>
                <a:cs typeface="Bitter" pitchFamily="34" charset="-120"/>
              </a:rPr>
              <a:t>Cung cấp một menu rõ ràng với các lựa chọn như Thêm, Xóa, Sửa, Tìm kiếm, Hiển thị, Lưu, Đọc, giúp người dùng dễ dàng truy cập chức năng.</a:t>
            </a:r>
            <a:endParaRPr lang="en-US" sz="1750" dirty="0"/>
          </a:p>
        </p:txBody>
      </p:sp>
      <p:pic>
        <p:nvPicPr>
          <p:cNvPr id="10" name="Image 2" descr="preencoded.png"/>
          <p:cNvPicPr>
            <a:picLocks noChangeAspect="1"/>
          </p:cNvPicPr>
          <p:nvPr/>
        </p:nvPicPr>
        <p:blipFill>
          <a:blip r:embed="rId5"/>
          <a:stretch>
            <a:fillRect/>
          </a:stretch>
        </p:blipFill>
        <p:spPr>
          <a:xfrm>
            <a:off x="7454027" y="2572822"/>
            <a:ext cx="3060263" cy="1891308"/>
          </a:xfrm>
          <a:prstGeom prst="rect">
            <a:avLst/>
          </a:prstGeom>
        </p:spPr>
      </p:pic>
      <p:sp>
        <p:nvSpPr>
          <p:cNvPr id="11" name="Text 6"/>
          <p:cNvSpPr/>
          <p:nvPr/>
        </p:nvSpPr>
        <p:spPr>
          <a:xfrm>
            <a:off x="7454027" y="4686419"/>
            <a:ext cx="3060263" cy="694611"/>
          </a:xfrm>
          <a:prstGeom prst="rect">
            <a:avLst/>
          </a:prstGeom>
          <a:noFill/>
          <a:ln/>
        </p:spPr>
        <p:txBody>
          <a:bodyPr wrap="square" lIns="0" tIns="0" rIns="0" bIns="0" rtlCol="0" anchor="t"/>
          <a:lstStyle/>
          <a:p>
            <a:pPr marL="0" indent="0" algn="l">
              <a:lnSpc>
                <a:spcPts val="2700"/>
              </a:lnSpc>
              <a:buNone/>
            </a:pPr>
            <a:r>
              <a:rPr lang="en-US" sz="2150" b="1" dirty="0">
                <a:solidFill>
                  <a:srgbClr val="C2C4B5"/>
                </a:solidFill>
                <a:latin typeface="Outfit Bold" pitchFamily="34" charset="0"/>
                <a:ea typeface="Outfit Bold" pitchFamily="34" charset="-122"/>
                <a:cs typeface="Outfit Bold" pitchFamily="34" charset="-120"/>
              </a:rPr>
              <a:t>Tương tác Phím không Enter</a:t>
            </a:r>
            <a:endParaRPr lang="en-US" sz="2150" dirty="0"/>
          </a:p>
        </p:txBody>
      </p:sp>
      <p:sp>
        <p:nvSpPr>
          <p:cNvPr id="12" name="Text 7"/>
          <p:cNvSpPr/>
          <p:nvPr/>
        </p:nvSpPr>
        <p:spPr>
          <a:xfrm>
            <a:off x="7454027" y="5514380"/>
            <a:ext cx="3060263" cy="2149078"/>
          </a:xfrm>
          <a:prstGeom prst="rect">
            <a:avLst/>
          </a:prstGeom>
          <a:noFill/>
          <a:ln/>
        </p:spPr>
        <p:txBody>
          <a:bodyPr wrap="square" lIns="0" tIns="0" rIns="0" bIns="0" rtlCol="0" anchor="t"/>
          <a:lstStyle/>
          <a:p>
            <a:pPr marL="0" indent="0" algn="l">
              <a:lnSpc>
                <a:spcPts val="2800"/>
              </a:lnSpc>
              <a:buNone/>
            </a:pPr>
            <a:r>
              <a:rPr lang="en-US" sz="1750" dirty="0">
                <a:solidFill>
                  <a:srgbClr val="C2C4B5"/>
                </a:solidFill>
                <a:latin typeface="Bitter" pitchFamily="34" charset="0"/>
                <a:ea typeface="Bitter" pitchFamily="34" charset="-122"/>
                <a:cs typeface="Bitter" pitchFamily="34" charset="-120"/>
              </a:rPr>
              <a:t>Sử dụng </a:t>
            </a:r>
            <a:r>
              <a:rPr lang="en-US" sz="1750" dirty="0">
                <a:solidFill>
                  <a:srgbClr val="C2C4B5"/>
                </a:solidFill>
                <a:highlight>
                  <a:srgbClr val="292A2C"/>
                </a:highlight>
                <a:latin typeface="Consolas" pitchFamily="34" charset="0"/>
                <a:ea typeface="Consolas" pitchFamily="34" charset="-122"/>
                <a:cs typeface="Consolas" pitchFamily="34" charset="-120"/>
              </a:rPr>
              <a:t>_getch()</a:t>
            </a:r>
            <a:r>
              <a:rPr lang="en-US" sz="1750" dirty="0">
                <a:solidFill>
                  <a:srgbClr val="C2C4B5"/>
                </a:solidFill>
                <a:latin typeface="Bitter" pitchFamily="34" charset="0"/>
                <a:ea typeface="Bitter" pitchFamily="34" charset="-122"/>
                <a:cs typeface="Bitter" pitchFamily="34" charset="-120"/>
              </a:rPr>
              <a:t> để người dùng có thể chọn các tùy chọn mà không cần nhấn Enter, mang lại cảm giác phản hồi nhanh và "mượt" hơn.</a:t>
            </a:r>
            <a:endParaRPr lang="en-US" sz="1750" dirty="0"/>
          </a:p>
        </p:txBody>
      </p:sp>
      <p:pic>
        <p:nvPicPr>
          <p:cNvPr id="13" name="Image 3" descr="preencoded.png"/>
          <p:cNvPicPr>
            <a:picLocks noChangeAspect="1"/>
          </p:cNvPicPr>
          <p:nvPr/>
        </p:nvPicPr>
        <p:blipFill>
          <a:blip r:embed="rId6"/>
          <a:stretch>
            <a:fillRect/>
          </a:stretch>
        </p:blipFill>
        <p:spPr>
          <a:xfrm>
            <a:off x="10792063" y="2572822"/>
            <a:ext cx="3060383" cy="1891427"/>
          </a:xfrm>
          <a:prstGeom prst="rect">
            <a:avLst/>
          </a:prstGeom>
        </p:spPr>
      </p:pic>
      <p:sp>
        <p:nvSpPr>
          <p:cNvPr id="14" name="Text 8"/>
          <p:cNvSpPr/>
          <p:nvPr/>
        </p:nvSpPr>
        <p:spPr>
          <a:xfrm>
            <a:off x="10792063" y="4686538"/>
            <a:ext cx="2809399" cy="347305"/>
          </a:xfrm>
          <a:prstGeom prst="rect">
            <a:avLst/>
          </a:prstGeom>
          <a:noFill/>
          <a:ln/>
        </p:spPr>
        <p:txBody>
          <a:bodyPr wrap="none" lIns="0" tIns="0" rIns="0" bIns="0" rtlCol="0" anchor="t"/>
          <a:lstStyle/>
          <a:p>
            <a:pPr marL="0" indent="0" algn="l">
              <a:lnSpc>
                <a:spcPts val="2700"/>
              </a:lnSpc>
              <a:buNone/>
            </a:pPr>
            <a:r>
              <a:rPr lang="en-US" sz="2150" b="1" dirty="0">
                <a:solidFill>
                  <a:srgbClr val="C2C4B5"/>
                </a:solidFill>
                <a:latin typeface="Outfit Bold" pitchFamily="34" charset="0"/>
                <a:ea typeface="Outfit Bold" pitchFamily="34" charset="-122"/>
                <a:cs typeface="Outfit Bold" pitchFamily="34" charset="-120"/>
              </a:rPr>
              <a:t>Phân trang Danh sách</a:t>
            </a:r>
            <a:endParaRPr lang="en-US" sz="2150" dirty="0"/>
          </a:p>
        </p:txBody>
      </p:sp>
      <p:sp>
        <p:nvSpPr>
          <p:cNvPr id="15" name="Text 9"/>
          <p:cNvSpPr/>
          <p:nvPr/>
        </p:nvSpPr>
        <p:spPr>
          <a:xfrm>
            <a:off x="10792063" y="5167193"/>
            <a:ext cx="3060383" cy="1778198"/>
          </a:xfrm>
          <a:prstGeom prst="rect">
            <a:avLst/>
          </a:prstGeom>
          <a:noFill/>
          <a:ln/>
        </p:spPr>
        <p:txBody>
          <a:bodyPr wrap="square" lIns="0" tIns="0" rIns="0" bIns="0" rtlCol="0" anchor="t"/>
          <a:lstStyle/>
          <a:p>
            <a:pPr marL="0" indent="0" algn="l">
              <a:lnSpc>
                <a:spcPts val="2800"/>
              </a:lnSpc>
              <a:buNone/>
            </a:pPr>
            <a:r>
              <a:rPr lang="en-US" sz="1750" dirty="0">
                <a:solidFill>
                  <a:srgbClr val="C2C4B5"/>
                </a:solidFill>
                <a:latin typeface="Bitter" pitchFamily="34" charset="0"/>
                <a:ea typeface="Bitter" pitchFamily="34" charset="-122"/>
                <a:cs typeface="Bitter" pitchFamily="34" charset="-120"/>
              </a:rPr>
              <a:t>Hiển thị 5 phần tử mỗi trang và cung cấp tùy chọn điều hướng (trang trước/sau), giúp quản lý và xem xét danh sách lớn dễ dàng hơn.</a:t>
            </a:r>
            <a:endParaRPr lang="en-US" sz="1750" dirty="0"/>
          </a:p>
        </p:txBody>
      </p:sp>
      <p:pic>
        <p:nvPicPr>
          <p:cNvPr id="4100" name="Picture 4" descr="Black - Simple English Wikipedia, the free encyclopedia">
            <a:extLst>
              <a:ext uri="{FF2B5EF4-FFF2-40B4-BE49-F238E27FC236}">
                <a16:creationId xmlns:a16="http://schemas.microsoft.com/office/drawing/2014/main" id="{C681DB48-2F09-3087-D691-9E17F6F98AB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487275" y="7518321"/>
            <a:ext cx="2143125" cy="7112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TotalTime>
  <Words>1617</Words>
  <Application>Microsoft Office PowerPoint</Application>
  <PresentationFormat>Custom</PresentationFormat>
  <Paragraphs>106</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Bitter</vt:lpstr>
      <vt:lpstr>Consolas</vt:lpstr>
      <vt:lpstr>Outfit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Hoàng Thiên Phúc</cp:lastModifiedBy>
  <cp:revision>4</cp:revision>
  <dcterms:created xsi:type="dcterms:W3CDTF">2025-11-24T08:25:55Z</dcterms:created>
  <dcterms:modified xsi:type="dcterms:W3CDTF">2025-12-02T06:41:23Z</dcterms:modified>
</cp:coreProperties>
</file>